
<file path=[Content_Types].xml><?xml version="1.0" encoding="utf-8"?>
<Types xmlns="http://schemas.openxmlformats.org/package/2006/content-types">
  <Default Extension="png" ContentType="image/png"/>
  <Default Extension="svg" ContentType="image/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3" r:id="rId3"/>
    <p:sldId id="257" r:id="rId4"/>
    <p:sldId id="258" r:id="rId5"/>
    <p:sldId id="259" r:id="rId6"/>
    <p:sldId id="277" r:id="rId7"/>
    <p:sldId id="260" r:id="rId8"/>
    <p:sldId id="264" r:id="rId9"/>
    <p:sldId id="278" r:id="rId10"/>
    <p:sldId id="279" r:id="rId11"/>
    <p:sldId id="265" r:id="rId12"/>
    <p:sldId id="267" r:id="rId13"/>
    <p:sldId id="266"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txBox="1">
            <a:spLocks noGrp="1"/>
          </p:cNvSpPr>
          <p:nvPr>
            <p:ph type="ctrTitle"/>
          </p:nvPr>
        </p:nvSpPr>
        <p:spPr>
          <a:xfrm>
            <a:off x="1524003" y="1122361"/>
            <a:ext cx="9144000" cy="2387598"/>
          </a:xfrm>
        </p:spPr>
        <p:txBody>
          <a:bodyPr anchor="b" anchorCtr="1"/>
          <a:lstStyle>
            <a:lvl1pPr algn="ctr">
              <a:defRPr sz="6000"/>
            </a:lvl1pPr>
          </a:lstStyle>
          <a:p>
            <a:pPr lvl="0"/>
            <a:r>
              <a:rPr lang="hr-HR"/>
              <a:t>Kliknite da biste uredili stil naslova matrice</a:t>
            </a:r>
            <a:endParaRPr lang="en-SE"/>
          </a:p>
        </p:txBody>
      </p:sp>
      <p:sp>
        <p:nvSpPr>
          <p:cNvPr id="3" name="Podnaslov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hr-HR"/>
              <a:t>Kliknite da biste uredili stil podnaslova matrice</a:t>
            </a:r>
            <a:endParaRPr lang="en-SE"/>
          </a:p>
        </p:txBody>
      </p:sp>
      <p:sp>
        <p:nvSpPr>
          <p:cNvPr id="4" name="Rezervirano mjesto datuma 3"/>
          <p:cNvSpPr txBox="1">
            <a:spLocks noGrp="1"/>
          </p:cNvSpPr>
          <p:nvPr>
            <p:ph type="dt" sz="half" idx="7"/>
          </p:nvPr>
        </p:nvSpPr>
        <p:spPr/>
        <p:txBody>
          <a:bodyPr/>
          <a:lstStyle>
            <a:lvl1pPr>
              <a:defRPr/>
            </a:lvl1pPr>
          </a:lstStyle>
          <a:p>
            <a:pPr lvl="0"/>
            <a:fld id="{26B70CD9-6AAE-4050-B34D-88BD89BE9B45}" type="datetime1">
              <a:rPr lang="en-SE"/>
              <a:pPr lvl="0"/>
              <a:t>12/07/2022</a:t>
            </a:fld>
            <a:endParaRPr lang="en-SE"/>
          </a:p>
        </p:txBody>
      </p:sp>
      <p:sp>
        <p:nvSpPr>
          <p:cNvPr id="5" name="Rezervirano mjesto podnožja 4"/>
          <p:cNvSpPr txBox="1">
            <a:spLocks noGrp="1"/>
          </p:cNvSpPr>
          <p:nvPr>
            <p:ph type="ftr" sz="quarter" idx="9"/>
          </p:nvPr>
        </p:nvSpPr>
        <p:spPr/>
        <p:txBody>
          <a:bodyPr/>
          <a:lstStyle>
            <a:lvl1pPr>
              <a:defRPr/>
            </a:lvl1pPr>
          </a:lstStyle>
          <a:p>
            <a:pPr lvl="0"/>
            <a:endParaRPr lang="en-SE"/>
          </a:p>
        </p:txBody>
      </p:sp>
      <p:sp>
        <p:nvSpPr>
          <p:cNvPr id="6" name="Rezervirano mjesto broja slajda 5"/>
          <p:cNvSpPr txBox="1">
            <a:spLocks noGrp="1"/>
          </p:cNvSpPr>
          <p:nvPr>
            <p:ph type="sldNum" sz="quarter" idx="8"/>
          </p:nvPr>
        </p:nvSpPr>
        <p:spPr/>
        <p:txBody>
          <a:bodyPr/>
          <a:lstStyle>
            <a:lvl1pPr>
              <a:defRPr/>
            </a:lvl1pPr>
          </a:lstStyle>
          <a:p>
            <a:pPr lvl="0"/>
            <a:fld id="{AF379335-764F-4746-9AE5-B95C9999D051}" type="slidenum">
              <a:t>‹#›</a:t>
            </a:fld>
            <a:endParaRPr lang="en-SE"/>
          </a:p>
        </p:txBody>
      </p:sp>
    </p:spTree>
    <p:extLst>
      <p:ext uri="{BB962C8B-B14F-4D97-AF65-F5344CB8AC3E}">
        <p14:creationId xmlns:p14="http://schemas.microsoft.com/office/powerpoint/2010/main" val="9065047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txBox="1">
            <a:spLocks noGrp="1"/>
          </p:cNvSpPr>
          <p:nvPr>
            <p:ph type="title"/>
          </p:nvPr>
        </p:nvSpPr>
        <p:spPr/>
        <p:txBody>
          <a:bodyPr/>
          <a:lstStyle>
            <a:lvl1pPr>
              <a:defRPr/>
            </a:lvl1pPr>
          </a:lstStyle>
          <a:p>
            <a:pPr lvl="0"/>
            <a:r>
              <a:rPr lang="hr-HR"/>
              <a:t>Kliknite da biste uredili stil naslova matrice</a:t>
            </a:r>
            <a:endParaRPr lang="en-SE"/>
          </a:p>
        </p:txBody>
      </p:sp>
      <p:sp>
        <p:nvSpPr>
          <p:cNvPr id="3" name="Rezervirano mjesto okomitog teksta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SE"/>
          </a:p>
        </p:txBody>
      </p:sp>
      <p:sp>
        <p:nvSpPr>
          <p:cNvPr id="4" name="Rezervirano mjesto datuma 3"/>
          <p:cNvSpPr txBox="1">
            <a:spLocks noGrp="1"/>
          </p:cNvSpPr>
          <p:nvPr>
            <p:ph type="dt" sz="half" idx="7"/>
          </p:nvPr>
        </p:nvSpPr>
        <p:spPr/>
        <p:txBody>
          <a:bodyPr/>
          <a:lstStyle>
            <a:lvl1pPr>
              <a:defRPr/>
            </a:lvl1pPr>
          </a:lstStyle>
          <a:p>
            <a:pPr lvl="0"/>
            <a:fld id="{472F26EC-0E14-4F83-8C16-DA44BEDE95ED}" type="datetime1">
              <a:rPr lang="en-SE"/>
              <a:pPr lvl="0"/>
              <a:t>12/07/2022</a:t>
            </a:fld>
            <a:endParaRPr lang="en-SE"/>
          </a:p>
        </p:txBody>
      </p:sp>
      <p:sp>
        <p:nvSpPr>
          <p:cNvPr id="5" name="Rezervirano mjesto podnožja 4"/>
          <p:cNvSpPr txBox="1">
            <a:spLocks noGrp="1"/>
          </p:cNvSpPr>
          <p:nvPr>
            <p:ph type="ftr" sz="quarter" idx="9"/>
          </p:nvPr>
        </p:nvSpPr>
        <p:spPr/>
        <p:txBody>
          <a:bodyPr/>
          <a:lstStyle>
            <a:lvl1pPr>
              <a:defRPr/>
            </a:lvl1pPr>
          </a:lstStyle>
          <a:p>
            <a:pPr lvl="0"/>
            <a:endParaRPr lang="en-SE"/>
          </a:p>
        </p:txBody>
      </p:sp>
      <p:sp>
        <p:nvSpPr>
          <p:cNvPr id="6" name="Rezervirano mjesto broja slajda 5"/>
          <p:cNvSpPr txBox="1">
            <a:spLocks noGrp="1"/>
          </p:cNvSpPr>
          <p:nvPr>
            <p:ph type="sldNum" sz="quarter" idx="8"/>
          </p:nvPr>
        </p:nvSpPr>
        <p:spPr/>
        <p:txBody>
          <a:bodyPr/>
          <a:lstStyle>
            <a:lvl1pPr>
              <a:defRPr/>
            </a:lvl1pPr>
          </a:lstStyle>
          <a:p>
            <a:pPr lvl="0"/>
            <a:fld id="{2FAB175B-FE0F-45EF-9321-DA56FA717DC5}" type="slidenum">
              <a:t>‹#›</a:t>
            </a:fld>
            <a:endParaRPr lang="en-SE"/>
          </a:p>
        </p:txBody>
      </p:sp>
    </p:spTree>
    <p:extLst>
      <p:ext uri="{BB962C8B-B14F-4D97-AF65-F5344CB8AC3E}">
        <p14:creationId xmlns:p14="http://schemas.microsoft.com/office/powerpoint/2010/main" val="3384863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txBox="1">
            <a:spLocks noGrp="1"/>
          </p:cNvSpPr>
          <p:nvPr>
            <p:ph type="title" orient="vert"/>
          </p:nvPr>
        </p:nvSpPr>
        <p:spPr>
          <a:xfrm>
            <a:off x="8724903" y="365129"/>
            <a:ext cx="2628899" cy="5811834"/>
          </a:xfrm>
        </p:spPr>
        <p:txBody>
          <a:bodyPr vert="eaVert"/>
          <a:lstStyle>
            <a:lvl1pPr>
              <a:defRPr/>
            </a:lvl1pPr>
          </a:lstStyle>
          <a:p>
            <a:pPr lvl="0"/>
            <a:r>
              <a:rPr lang="hr-HR"/>
              <a:t>Kliknite da biste uredili stil naslova matrice</a:t>
            </a:r>
            <a:endParaRPr lang="en-SE"/>
          </a:p>
        </p:txBody>
      </p:sp>
      <p:sp>
        <p:nvSpPr>
          <p:cNvPr id="3" name="Rezervirano mjesto okomitog teksta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SE"/>
          </a:p>
        </p:txBody>
      </p:sp>
      <p:sp>
        <p:nvSpPr>
          <p:cNvPr id="4" name="Rezervirano mjesto datuma 3"/>
          <p:cNvSpPr txBox="1">
            <a:spLocks noGrp="1"/>
          </p:cNvSpPr>
          <p:nvPr>
            <p:ph type="dt" sz="half" idx="7"/>
          </p:nvPr>
        </p:nvSpPr>
        <p:spPr/>
        <p:txBody>
          <a:bodyPr/>
          <a:lstStyle>
            <a:lvl1pPr>
              <a:defRPr/>
            </a:lvl1pPr>
          </a:lstStyle>
          <a:p>
            <a:pPr lvl="0"/>
            <a:fld id="{B15B275E-287A-497D-B6C6-948AED8BF678}" type="datetime1">
              <a:rPr lang="en-SE"/>
              <a:pPr lvl="0"/>
              <a:t>12/07/2022</a:t>
            </a:fld>
            <a:endParaRPr lang="en-SE"/>
          </a:p>
        </p:txBody>
      </p:sp>
      <p:sp>
        <p:nvSpPr>
          <p:cNvPr id="5" name="Rezervirano mjesto podnožja 4"/>
          <p:cNvSpPr txBox="1">
            <a:spLocks noGrp="1"/>
          </p:cNvSpPr>
          <p:nvPr>
            <p:ph type="ftr" sz="quarter" idx="9"/>
          </p:nvPr>
        </p:nvSpPr>
        <p:spPr/>
        <p:txBody>
          <a:bodyPr/>
          <a:lstStyle>
            <a:lvl1pPr>
              <a:defRPr/>
            </a:lvl1pPr>
          </a:lstStyle>
          <a:p>
            <a:pPr lvl="0"/>
            <a:endParaRPr lang="en-SE"/>
          </a:p>
        </p:txBody>
      </p:sp>
      <p:sp>
        <p:nvSpPr>
          <p:cNvPr id="6" name="Rezervirano mjesto broja slajda 5"/>
          <p:cNvSpPr txBox="1">
            <a:spLocks noGrp="1"/>
          </p:cNvSpPr>
          <p:nvPr>
            <p:ph type="sldNum" sz="quarter" idx="8"/>
          </p:nvPr>
        </p:nvSpPr>
        <p:spPr/>
        <p:txBody>
          <a:bodyPr/>
          <a:lstStyle>
            <a:lvl1pPr>
              <a:defRPr/>
            </a:lvl1pPr>
          </a:lstStyle>
          <a:p>
            <a:pPr lvl="0"/>
            <a:fld id="{54AA7311-A44B-4048-AA7D-BEE8F28DAFB9}" type="slidenum">
              <a:t>‹#›</a:t>
            </a:fld>
            <a:endParaRPr lang="en-SE"/>
          </a:p>
        </p:txBody>
      </p:sp>
    </p:spTree>
    <p:extLst>
      <p:ext uri="{BB962C8B-B14F-4D97-AF65-F5344CB8AC3E}">
        <p14:creationId xmlns:p14="http://schemas.microsoft.com/office/powerpoint/2010/main" val="15492703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txBox="1">
            <a:spLocks noGrp="1"/>
          </p:cNvSpPr>
          <p:nvPr>
            <p:ph type="title"/>
          </p:nvPr>
        </p:nvSpPr>
        <p:spPr/>
        <p:txBody>
          <a:bodyPr/>
          <a:lstStyle>
            <a:lvl1pPr>
              <a:defRPr/>
            </a:lvl1pPr>
          </a:lstStyle>
          <a:p>
            <a:pPr lvl="0"/>
            <a:r>
              <a:rPr lang="hr-HR"/>
              <a:t>Kliknite da biste uredili stil naslova matrice</a:t>
            </a:r>
            <a:endParaRPr lang="en-SE"/>
          </a:p>
        </p:txBody>
      </p:sp>
      <p:sp>
        <p:nvSpPr>
          <p:cNvPr id="3" name="Rezervirano mjesto sadržaja 2"/>
          <p:cNvSpPr txBox="1">
            <a:spLocks noGrp="1"/>
          </p:cNvSpPr>
          <p:nvPr>
            <p:ph idx="1"/>
          </p:nvPr>
        </p:nvSpPr>
        <p:spPr/>
        <p:txBody>
          <a:bodyPr/>
          <a:lstStyle>
            <a:lvl1pPr>
              <a:defRPr/>
            </a:lvl1pPr>
            <a:lvl2pPr>
              <a:defRPr/>
            </a:lvl2pPr>
            <a:lvl3pPr>
              <a:defRPr/>
            </a:lvl3pPr>
            <a:lvl4pPr>
              <a:defRPr/>
            </a:lvl4pPr>
            <a:lvl5pPr>
              <a:defRPr/>
            </a:lvl5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SE"/>
          </a:p>
        </p:txBody>
      </p:sp>
      <p:sp>
        <p:nvSpPr>
          <p:cNvPr id="4" name="Rezervirano mjesto datuma 3"/>
          <p:cNvSpPr txBox="1">
            <a:spLocks noGrp="1"/>
          </p:cNvSpPr>
          <p:nvPr>
            <p:ph type="dt" sz="half" idx="7"/>
          </p:nvPr>
        </p:nvSpPr>
        <p:spPr/>
        <p:txBody>
          <a:bodyPr/>
          <a:lstStyle>
            <a:lvl1pPr>
              <a:defRPr/>
            </a:lvl1pPr>
          </a:lstStyle>
          <a:p>
            <a:pPr lvl="0"/>
            <a:fld id="{DD4CEDD1-8E9D-402A-8D25-AD2CB12216C0}" type="datetime1">
              <a:rPr lang="en-SE"/>
              <a:pPr lvl="0"/>
              <a:t>12/07/2022</a:t>
            </a:fld>
            <a:endParaRPr lang="en-SE"/>
          </a:p>
        </p:txBody>
      </p:sp>
      <p:sp>
        <p:nvSpPr>
          <p:cNvPr id="5" name="Rezervirano mjesto podnožja 4"/>
          <p:cNvSpPr txBox="1">
            <a:spLocks noGrp="1"/>
          </p:cNvSpPr>
          <p:nvPr>
            <p:ph type="ftr" sz="quarter" idx="9"/>
          </p:nvPr>
        </p:nvSpPr>
        <p:spPr/>
        <p:txBody>
          <a:bodyPr/>
          <a:lstStyle>
            <a:lvl1pPr>
              <a:defRPr/>
            </a:lvl1pPr>
          </a:lstStyle>
          <a:p>
            <a:pPr lvl="0"/>
            <a:endParaRPr lang="en-SE"/>
          </a:p>
        </p:txBody>
      </p:sp>
      <p:sp>
        <p:nvSpPr>
          <p:cNvPr id="6" name="Rezervirano mjesto broja slajda 5"/>
          <p:cNvSpPr txBox="1">
            <a:spLocks noGrp="1"/>
          </p:cNvSpPr>
          <p:nvPr>
            <p:ph type="sldNum" sz="quarter" idx="8"/>
          </p:nvPr>
        </p:nvSpPr>
        <p:spPr/>
        <p:txBody>
          <a:bodyPr/>
          <a:lstStyle>
            <a:lvl1pPr>
              <a:defRPr/>
            </a:lvl1pPr>
          </a:lstStyle>
          <a:p>
            <a:pPr lvl="0"/>
            <a:fld id="{0D629749-2B47-4017-AB91-D0D1C11D5BA1}" type="slidenum">
              <a:t>‹#›</a:t>
            </a:fld>
            <a:endParaRPr lang="en-SE"/>
          </a:p>
        </p:txBody>
      </p:sp>
    </p:spTree>
    <p:extLst>
      <p:ext uri="{BB962C8B-B14F-4D97-AF65-F5344CB8AC3E}">
        <p14:creationId xmlns:p14="http://schemas.microsoft.com/office/powerpoint/2010/main" val="20098335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txBox="1">
            <a:spLocks noGrp="1"/>
          </p:cNvSpPr>
          <p:nvPr>
            <p:ph type="title"/>
          </p:nvPr>
        </p:nvSpPr>
        <p:spPr>
          <a:xfrm>
            <a:off x="831847" y="1709735"/>
            <a:ext cx="10515600" cy="2852735"/>
          </a:xfrm>
        </p:spPr>
        <p:txBody>
          <a:bodyPr anchor="b"/>
          <a:lstStyle>
            <a:lvl1pPr>
              <a:defRPr sz="6000"/>
            </a:lvl1pPr>
          </a:lstStyle>
          <a:p>
            <a:pPr lvl="0"/>
            <a:r>
              <a:rPr lang="hr-HR"/>
              <a:t>Kliknite da biste uredili stil naslova matrice</a:t>
            </a:r>
            <a:endParaRPr lang="en-SE"/>
          </a:p>
        </p:txBody>
      </p:sp>
      <p:sp>
        <p:nvSpPr>
          <p:cNvPr id="3" name="Rezervirano mjesto teksta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hr-HR"/>
              <a:t>Kliknite da biste uredili matrice</a:t>
            </a:r>
          </a:p>
        </p:txBody>
      </p:sp>
      <p:sp>
        <p:nvSpPr>
          <p:cNvPr id="4" name="Rezervirano mjesto datuma 3"/>
          <p:cNvSpPr txBox="1">
            <a:spLocks noGrp="1"/>
          </p:cNvSpPr>
          <p:nvPr>
            <p:ph type="dt" sz="half" idx="7"/>
          </p:nvPr>
        </p:nvSpPr>
        <p:spPr/>
        <p:txBody>
          <a:bodyPr/>
          <a:lstStyle>
            <a:lvl1pPr>
              <a:defRPr/>
            </a:lvl1pPr>
          </a:lstStyle>
          <a:p>
            <a:pPr lvl="0"/>
            <a:fld id="{1461F24C-F632-4A72-8FE2-8E22E64AC107}" type="datetime1">
              <a:rPr lang="en-SE"/>
              <a:pPr lvl="0"/>
              <a:t>12/07/2022</a:t>
            </a:fld>
            <a:endParaRPr lang="en-SE"/>
          </a:p>
        </p:txBody>
      </p:sp>
      <p:sp>
        <p:nvSpPr>
          <p:cNvPr id="5" name="Rezervirano mjesto podnožja 4"/>
          <p:cNvSpPr txBox="1">
            <a:spLocks noGrp="1"/>
          </p:cNvSpPr>
          <p:nvPr>
            <p:ph type="ftr" sz="quarter" idx="9"/>
          </p:nvPr>
        </p:nvSpPr>
        <p:spPr/>
        <p:txBody>
          <a:bodyPr/>
          <a:lstStyle>
            <a:lvl1pPr>
              <a:defRPr/>
            </a:lvl1pPr>
          </a:lstStyle>
          <a:p>
            <a:pPr lvl="0"/>
            <a:endParaRPr lang="en-SE"/>
          </a:p>
        </p:txBody>
      </p:sp>
      <p:sp>
        <p:nvSpPr>
          <p:cNvPr id="6" name="Rezervirano mjesto broja slajda 5"/>
          <p:cNvSpPr txBox="1">
            <a:spLocks noGrp="1"/>
          </p:cNvSpPr>
          <p:nvPr>
            <p:ph type="sldNum" sz="quarter" idx="8"/>
          </p:nvPr>
        </p:nvSpPr>
        <p:spPr/>
        <p:txBody>
          <a:bodyPr/>
          <a:lstStyle>
            <a:lvl1pPr>
              <a:defRPr/>
            </a:lvl1pPr>
          </a:lstStyle>
          <a:p>
            <a:pPr lvl="0"/>
            <a:fld id="{1A2C2249-237B-4BC0-BB6C-6A02A840A0A3}" type="slidenum">
              <a:t>‹#›</a:t>
            </a:fld>
            <a:endParaRPr lang="en-SE"/>
          </a:p>
        </p:txBody>
      </p:sp>
    </p:spTree>
    <p:extLst>
      <p:ext uri="{BB962C8B-B14F-4D97-AF65-F5344CB8AC3E}">
        <p14:creationId xmlns:p14="http://schemas.microsoft.com/office/powerpoint/2010/main" val="11349520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txBox="1">
            <a:spLocks noGrp="1"/>
          </p:cNvSpPr>
          <p:nvPr>
            <p:ph type="title"/>
          </p:nvPr>
        </p:nvSpPr>
        <p:spPr/>
        <p:txBody>
          <a:bodyPr/>
          <a:lstStyle>
            <a:lvl1pPr>
              <a:defRPr/>
            </a:lvl1pPr>
          </a:lstStyle>
          <a:p>
            <a:pPr lvl="0"/>
            <a:r>
              <a:rPr lang="hr-HR"/>
              <a:t>Kliknite da biste uredili stil naslova matrice</a:t>
            </a:r>
            <a:endParaRPr lang="en-SE"/>
          </a:p>
        </p:txBody>
      </p:sp>
      <p:sp>
        <p:nvSpPr>
          <p:cNvPr id="3" name="Rezervirano mjesto sadržaja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SE"/>
          </a:p>
        </p:txBody>
      </p:sp>
      <p:sp>
        <p:nvSpPr>
          <p:cNvPr id="4" name="Rezervirano mjesto sadržaja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SE"/>
          </a:p>
        </p:txBody>
      </p:sp>
      <p:sp>
        <p:nvSpPr>
          <p:cNvPr id="5" name="Rezervirano mjesto datuma 4"/>
          <p:cNvSpPr txBox="1">
            <a:spLocks noGrp="1"/>
          </p:cNvSpPr>
          <p:nvPr>
            <p:ph type="dt" sz="half" idx="7"/>
          </p:nvPr>
        </p:nvSpPr>
        <p:spPr/>
        <p:txBody>
          <a:bodyPr/>
          <a:lstStyle>
            <a:lvl1pPr>
              <a:defRPr/>
            </a:lvl1pPr>
          </a:lstStyle>
          <a:p>
            <a:pPr lvl="0"/>
            <a:fld id="{0520C8F4-24F1-4EE1-8380-6673A9497C90}" type="datetime1">
              <a:rPr lang="en-SE"/>
              <a:pPr lvl="0"/>
              <a:t>12/07/2022</a:t>
            </a:fld>
            <a:endParaRPr lang="en-SE"/>
          </a:p>
        </p:txBody>
      </p:sp>
      <p:sp>
        <p:nvSpPr>
          <p:cNvPr id="6" name="Rezervirano mjesto podnožja 5"/>
          <p:cNvSpPr txBox="1">
            <a:spLocks noGrp="1"/>
          </p:cNvSpPr>
          <p:nvPr>
            <p:ph type="ftr" sz="quarter" idx="9"/>
          </p:nvPr>
        </p:nvSpPr>
        <p:spPr/>
        <p:txBody>
          <a:bodyPr/>
          <a:lstStyle>
            <a:lvl1pPr>
              <a:defRPr/>
            </a:lvl1pPr>
          </a:lstStyle>
          <a:p>
            <a:pPr lvl="0"/>
            <a:endParaRPr lang="en-SE"/>
          </a:p>
        </p:txBody>
      </p:sp>
      <p:sp>
        <p:nvSpPr>
          <p:cNvPr id="7" name="Rezervirano mjesto broja slajda 6"/>
          <p:cNvSpPr txBox="1">
            <a:spLocks noGrp="1"/>
          </p:cNvSpPr>
          <p:nvPr>
            <p:ph type="sldNum" sz="quarter" idx="8"/>
          </p:nvPr>
        </p:nvSpPr>
        <p:spPr/>
        <p:txBody>
          <a:bodyPr/>
          <a:lstStyle>
            <a:lvl1pPr>
              <a:defRPr/>
            </a:lvl1pPr>
          </a:lstStyle>
          <a:p>
            <a:pPr lvl="0"/>
            <a:fld id="{7028DE7F-964E-4DC8-8EE7-F9FD061A42E4}" type="slidenum">
              <a:t>‹#›</a:t>
            </a:fld>
            <a:endParaRPr lang="en-SE"/>
          </a:p>
        </p:txBody>
      </p:sp>
    </p:spTree>
    <p:extLst>
      <p:ext uri="{BB962C8B-B14F-4D97-AF65-F5344CB8AC3E}">
        <p14:creationId xmlns:p14="http://schemas.microsoft.com/office/powerpoint/2010/main" val="41740670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txBox="1">
            <a:spLocks noGrp="1"/>
          </p:cNvSpPr>
          <p:nvPr>
            <p:ph type="title"/>
          </p:nvPr>
        </p:nvSpPr>
        <p:spPr>
          <a:xfrm>
            <a:off x="839784" y="365129"/>
            <a:ext cx="10515600" cy="1325559"/>
          </a:xfrm>
        </p:spPr>
        <p:txBody>
          <a:bodyPr/>
          <a:lstStyle>
            <a:lvl1pPr>
              <a:defRPr/>
            </a:lvl1pPr>
          </a:lstStyle>
          <a:p>
            <a:pPr lvl="0"/>
            <a:r>
              <a:rPr lang="hr-HR"/>
              <a:t>Kliknite da biste uredili stil naslova matrice</a:t>
            </a:r>
            <a:endParaRPr lang="en-SE"/>
          </a:p>
        </p:txBody>
      </p:sp>
      <p:sp>
        <p:nvSpPr>
          <p:cNvPr id="3" name="Rezervirano mjesto teksta 2"/>
          <p:cNvSpPr txBox="1">
            <a:spLocks noGrp="1"/>
          </p:cNvSpPr>
          <p:nvPr>
            <p:ph type="body" idx="1"/>
          </p:nvPr>
        </p:nvSpPr>
        <p:spPr>
          <a:xfrm>
            <a:off x="839784" y="1681160"/>
            <a:ext cx="5157782" cy="823910"/>
          </a:xfrm>
        </p:spPr>
        <p:txBody>
          <a:bodyPr anchor="b"/>
          <a:lstStyle>
            <a:lvl1pPr marL="0" indent="0">
              <a:buNone/>
              <a:defRPr sz="2400" b="1"/>
            </a:lvl1pPr>
          </a:lstStyle>
          <a:p>
            <a:pPr lvl="0"/>
            <a:r>
              <a:rPr lang="hr-HR"/>
              <a:t>Kliknite da biste uredili matrice</a:t>
            </a:r>
          </a:p>
        </p:txBody>
      </p:sp>
      <p:sp>
        <p:nvSpPr>
          <p:cNvPr id="4" name="Rezervirano mjesto sadržaja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SE"/>
          </a:p>
        </p:txBody>
      </p:sp>
      <p:sp>
        <p:nvSpPr>
          <p:cNvPr id="5" name="Rezervirano mjesto teksta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hr-HR"/>
              <a:t>Kliknite da biste uredili matrice</a:t>
            </a:r>
          </a:p>
        </p:txBody>
      </p:sp>
      <p:sp>
        <p:nvSpPr>
          <p:cNvPr id="6" name="Rezervirano mjesto sadržaja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SE"/>
          </a:p>
        </p:txBody>
      </p:sp>
      <p:sp>
        <p:nvSpPr>
          <p:cNvPr id="7" name="Rezervirano mjesto datuma 6"/>
          <p:cNvSpPr txBox="1">
            <a:spLocks noGrp="1"/>
          </p:cNvSpPr>
          <p:nvPr>
            <p:ph type="dt" sz="half" idx="7"/>
          </p:nvPr>
        </p:nvSpPr>
        <p:spPr/>
        <p:txBody>
          <a:bodyPr/>
          <a:lstStyle>
            <a:lvl1pPr>
              <a:defRPr/>
            </a:lvl1pPr>
          </a:lstStyle>
          <a:p>
            <a:pPr lvl="0"/>
            <a:fld id="{0EAD4F46-131D-4C5E-B384-34BFDC926F2C}" type="datetime1">
              <a:rPr lang="en-SE"/>
              <a:pPr lvl="0"/>
              <a:t>12/07/2022</a:t>
            </a:fld>
            <a:endParaRPr lang="en-SE"/>
          </a:p>
        </p:txBody>
      </p:sp>
      <p:sp>
        <p:nvSpPr>
          <p:cNvPr id="8" name="Rezervirano mjesto podnožja 7"/>
          <p:cNvSpPr txBox="1">
            <a:spLocks noGrp="1"/>
          </p:cNvSpPr>
          <p:nvPr>
            <p:ph type="ftr" sz="quarter" idx="9"/>
          </p:nvPr>
        </p:nvSpPr>
        <p:spPr/>
        <p:txBody>
          <a:bodyPr/>
          <a:lstStyle>
            <a:lvl1pPr>
              <a:defRPr/>
            </a:lvl1pPr>
          </a:lstStyle>
          <a:p>
            <a:pPr lvl="0"/>
            <a:endParaRPr lang="en-SE"/>
          </a:p>
        </p:txBody>
      </p:sp>
      <p:sp>
        <p:nvSpPr>
          <p:cNvPr id="9" name="Rezervirano mjesto broja slajda 8"/>
          <p:cNvSpPr txBox="1">
            <a:spLocks noGrp="1"/>
          </p:cNvSpPr>
          <p:nvPr>
            <p:ph type="sldNum" sz="quarter" idx="8"/>
          </p:nvPr>
        </p:nvSpPr>
        <p:spPr/>
        <p:txBody>
          <a:bodyPr/>
          <a:lstStyle>
            <a:lvl1pPr>
              <a:defRPr/>
            </a:lvl1pPr>
          </a:lstStyle>
          <a:p>
            <a:pPr lvl="0"/>
            <a:fld id="{A2906591-9DE4-4EFC-A71F-AC5703019FA9}" type="slidenum">
              <a:t>‹#›</a:t>
            </a:fld>
            <a:endParaRPr lang="en-SE"/>
          </a:p>
        </p:txBody>
      </p:sp>
    </p:spTree>
    <p:extLst>
      <p:ext uri="{BB962C8B-B14F-4D97-AF65-F5344CB8AC3E}">
        <p14:creationId xmlns:p14="http://schemas.microsoft.com/office/powerpoint/2010/main" val="33463173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txBox="1">
            <a:spLocks noGrp="1"/>
          </p:cNvSpPr>
          <p:nvPr>
            <p:ph type="title"/>
          </p:nvPr>
        </p:nvSpPr>
        <p:spPr/>
        <p:txBody>
          <a:bodyPr/>
          <a:lstStyle>
            <a:lvl1pPr>
              <a:defRPr/>
            </a:lvl1pPr>
          </a:lstStyle>
          <a:p>
            <a:pPr lvl="0"/>
            <a:r>
              <a:rPr lang="hr-HR"/>
              <a:t>Kliknite da biste uredili stil naslova matrice</a:t>
            </a:r>
            <a:endParaRPr lang="en-SE"/>
          </a:p>
        </p:txBody>
      </p:sp>
      <p:sp>
        <p:nvSpPr>
          <p:cNvPr id="3" name="Rezervirano mjesto datuma 2"/>
          <p:cNvSpPr txBox="1">
            <a:spLocks noGrp="1"/>
          </p:cNvSpPr>
          <p:nvPr>
            <p:ph type="dt" sz="half" idx="7"/>
          </p:nvPr>
        </p:nvSpPr>
        <p:spPr/>
        <p:txBody>
          <a:bodyPr/>
          <a:lstStyle>
            <a:lvl1pPr>
              <a:defRPr/>
            </a:lvl1pPr>
          </a:lstStyle>
          <a:p>
            <a:pPr lvl="0"/>
            <a:fld id="{20B012A3-9E10-45E5-962A-CFA6B31ADE08}" type="datetime1">
              <a:rPr lang="en-SE"/>
              <a:pPr lvl="0"/>
              <a:t>12/07/2022</a:t>
            </a:fld>
            <a:endParaRPr lang="en-SE"/>
          </a:p>
        </p:txBody>
      </p:sp>
      <p:sp>
        <p:nvSpPr>
          <p:cNvPr id="4" name="Rezervirano mjesto podnožja 3"/>
          <p:cNvSpPr txBox="1">
            <a:spLocks noGrp="1"/>
          </p:cNvSpPr>
          <p:nvPr>
            <p:ph type="ftr" sz="quarter" idx="9"/>
          </p:nvPr>
        </p:nvSpPr>
        <p:spPr/>
        <p:txBody>
          <a:bodyPr/>
          <a:lstStyle>
            <a:lvl1pPr>
              <a:defRPr/>
            </a:lvl1pPr>
          </a:lstStyle>
          <a:p>
            <a:pPr lvl="0"/>
            <a:endParaRPr lang="en-SE"/>
          </a:p>
        </p:txBody>
      </p:sp>
      <p:sp>
        <p:nvSpPr>
          <p:cNvPr id="5" name="Rezervirano mjesto broja slajda 4"/>
          <p:cNvSpPr txBox="1">
            <a:spLocks noGrp="1"/>
          </p:cNvSpPr>
          <p:nvPr>
            <p:ph type="sldNum" sz="quarter" idx="8"/>
          </p:nvPr>
        </p:nvSpPr>
        <p:spPr/>
        <p:txBody>
          <a:bodyPr/>
          <a:lstStyle>
            <a:lvl1pPr>
              <a:defRPr/>
            </a:lvl1pPr>
          </a:lstStyle>
          <a:p>
            <a:pPr lvl="0"/>
            <a:fld id="{264CA941-4902-48CA-8B24-B7649286E956}" type="slidenum">
              <a:t>‹#›</a:t>
            </a:fld>
            <a:endParaRPr lang="en-SE"/>
          </a:p>
        </p:txBody>
      </p:sp>
    </p:spTree>
    <p:extLst>
      <p:ext uri="{BB962C8B-B14F-4D97-AF65-F5344CB8AC3E}">
        <p14:creationId xmlns:p14="http://schemas.microsoft.com/office/powerpoint/2010/main" val="3753951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txBox="1">
            <a:spLocks noGrp="1"/>
          </p:cNvSpPr>
          <p:nvPr>
            <p:ph type="dt" sz="half" idx="7"/>
          </p:nvPr>
        </p:nvSpPr>
        <p:spPr/>
        <p:txBody>
          <a:bodyPr/>
          <a:lstStyle>
            <a:lvl1pPr>
              <a:defRPr/>
            </a:lvl1pPr>
          </a:lstStyle>
          <a:p>
            <a:pPr lvl="0"/>
            <a:fld id="{110ECAA6-F3A8-4FA9-B5E5-760624BAFE06}" type="datetime1">
              <a:rPr lang="en-SE"/>
              <a:pPr lvl="0"/>
              <a:t>12/07/2022</a:t>
            </a:fld>
            <a:endParaRPr lang="en-SE"/>
          </a:p>
        </p:txBody>
      </p:sp>
      <p:sp>
        <p:nvSpPr>
          <p:cNvPr id="3" name="Rezervirano mjesto podnožja 2"/>
          <p:cNvSpPr txBox="1">
            <a:spLocks noGrp="1"/>
          </p:cNvSpPr>
          <p:nvPr>
            <p:ph type="ftr" sz="quarter" idx="9"/>
          </p:nvPr>
        </p:nvSpPr>
        <p:spPr/>
        <p:txBody>
          <a:bodyPr/>
          <a:lstStyle>
            <a:lvl1pPr>
              <a:defRPr/>
            </a:lvl1pPr>
          </a:lstStyle>
          <a:p>
            <a:pPr lvl="0"/>
            <a:endParaRPr lang="en-SE"/>
          </a:p>
        </p:txBody>
      </p:sp>
      <p:sp>
        <p:nvSpPr>
          <p:cNvPr id="4" name="Rezervirano mjesto broja slajda 3"/>
          <p:cNvSpPr txBox="1">
            <a:spLocks noGrp="1"/>
          </p:cNvSpPr>
          <p:nvPr>
            <p:ph type="sldNum" sz="quarter" idx="8"/>
          </p:nvPr>
        </p:nvSpPr>
        <p:spPr/>
        <p:txBody>
          <a:bodyPr/>
          <a:lstStyle>
            <a:lvl1pPr>
              <a:defRPr/>
            </a:lvl1pPr>
          </a:lstStyle>
          <a:p>
            <a:pPr lvl="0"/>
            <a:fld id="{71821AF8-8E2E-4B43-825E-DA61AE694DE4}" type="slidenum">
              <a:t>‹#›</a:t>
            </a:fld>
            <a:endParaRPr lang="en-SE"/>
          </a:p>
        </p:txBody>
      </p:sp>
    </p:spTree>
    <p:extLst>
      <p:ext uri="{BB962C8B-B14F-4D97-AF65-F5344CB8AC3E}">
        <p14:creationId xmlns:p14="http://schemas.microsoft.com/office/powerpoint/2010/main" val="41853697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txBox="1">
            <a:spLocks noGrp="1"/>
          </p:cNvSpPr>
          <p:nvPr>
            <p:ph type="title"/>
          </p:nvPr>
        </p:nvSpPr>
        <p:spPr>
          <a:xfrm>
            <a:off x="839784" y="457200"/>
            <a:ext cx="3932240" cy="1600200"/>
          </a:xfrm>
        </p:spPr>
        <p:txBody>
          <a:bodyPr anchor="b"/>
          <a:lstStyle>
            <a:lvl1pPr>
              <a:defRPr sz="3200"/>
            </a:lvl1pPr>
          </a:lstStyle>
          <a:p>
            <a:pPr lvl="0"/>
            <a:r>
              <a:rPr lang="hr-HR"/>
              <a:t>Kliknite da biste uredili stil naslova matrice</a:t>
            </a:r>
            <a:endParaRPr lang="en-SE"/>
          </a:p>
        </p:txBody>
      </p:sp>
      <p:sp>
        <p:nvSpPr>
          <p:cNvPr id="3" name="Rezervirano mjesto sadržaja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SE"/>
          </a:p>
        </p:txBody>
      </p:sp>
      <p:sp>
        <p:nvSpPr>
          <p:cNvPr id="4" name="Rezervirano mjesto teksta 3"/>
          <p:cNvSpPr txBox="1">
            <a:spLocks noGrp="1"/>
          </p:cNvSpPr>
          <p:nvPr>
            <p:ph type="body" idx="2"/>
          </p:nvPr>
        </p:nvSpPr>
        <p:spPr>
          <a:xfrm>
            <a:off x="839784" y="2057400"/>
            <a:ext cx="3932240" cy="3811584"/>
          </a:xfrm>
        </p:spPr>
        <p:txBody>
          <a:bodyPr/>
          <a:lstStyle>
            <a:lvl1pPr marL="0" indent="0">
              <a:buNone/>
              <a:defRPr sz="1600"/>
            </a:lvl1pPr>
          </a:lstStyle>
          <a:p>
            <a:pPr lvl="0"/>
            <a:r>
              <a:rPr lang="hr-HR"/>
              <a:t>Kliknite da biste uredili matrice</a:t>
            </a:r>
          </a:p>
        </p:txBody>
      </p:sp>
      <p:sp>
        <p:nvSpPr>
          <p:cNvPr id="5" name="Rezervirano mjesto datuma 4"/>
          <p:cNvSpPr txBox="1">
            <a:spLocks noGrp="1"/>
          </p:cNvSpPr>
          <p:nvPr>
            <p:ph type="dt" sz="half" idx="7"/>
          </p:nvPr>
        </p:nvSpPr>
        <p:spPr/>
        <p:txBody>
          <a:bodyPr/>
          <a:lstStyle>
            <a:lvl1pPr>
              <a:defRPr/>
            </a:lvl1pPr>
          </a:lstStyle>
          <a:p>
            <a:pPr lvl="0"/>
            <a:fld id="{0BB06E06-C498-4345-B19C-BF34BD6100B5}" type="datetime1">
              <a:rPr lang="en-SE"/>
              <a:pPr lvl="0"/>
              <a:t>12/07/2022</a:t>
            </a:fld>
            <a:endParaRPr lang="en-SE"/>
          </a:p>
        </p:txBody>
      </p:sp>
      <p:sp>
        <p:nvSpPr>
          <p:cNvPr id="6" name="Rezervirano mjesto podnožja 5"/>
          <p:cNvSpPr txBox="1">
            <a:spLocks noGrp="1"/>
          </p:cNvSpPr>
          <p:nvPr>
            <p:ph type="ftr" sz="quarter" idx="9"/>
          </p:nvPr>
        </p:nvSpPr>
        <p:spPr/>
        <p:txBody>
          <a:bodyPr/>
          <a:lstStyle>
            <a:lvl1pPr>
              <a:defRPr/>
            </a:lvl1pPr>
          </a:lstStyle>
          <a:p>
            <a:pPr lvl="0"/>
            <a:endParaRPr lang="en-SE"/>
          </a:p>
        </p:txBody>
      </p:sp>
      <p:sp>
        <p:nvSpPr>
          <p:cNvPr id="7" name="Rezervirano mjesto broja slajda 6"/>
          <p:cNvSpPr txBox="1">
            <a:spLocks noGrp="1"/>
          </p:cNvSpPr>
          <p:nvPr>
            <p:ph type="sldNum" sz="quarter" idx="8"/>
          </p:nvPr>
        </p:nvSpPr>
        <p:spPr/>
        <p:txBody>
          <a:bodyPr/>
          <a:lstStyle>
            <a:lvl1pPr>
              <a:defRPr/>
            </a:lvl1pPr>
          </a:lstStyle>
          <a:p>
            <a:pPr lvl="0"/>
            <a:fld id="{A1658450-E384-4791-930B-B9945569225A}" type="slidenum">
              <a:t>‹#›</a:t>
            </a:fld>
            <a:endParaRPr lang="en-SE"/>
          </a:p>
        </p:txBody>
      </p:sp>
    </p:spTree>
    <p:extLst>
      <p:ext uri="{BB962C8B-B14F-4D97-AF65-F5344CB8AC3E}">
        <p14:creationId xmlns:p14="http://schemas.microsoft.com/office/powerpoint/2010/main" val="41415519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txBox="1">
            <a:spLocks noGrp="1"/>
          </p:cNvSpPr>
          <p:nvPr>
            <p:ph type="title"/>
          </p:nvPr>
        </p:nvSpPr>
        <p:spPr>
          <a:xfrm>
            <a:off x="839784" y="457200"/>
            <a:ext cx="3932240" cy="1600200"/>
          </a:xfrm>
        </p:spPr>
        <p:txBody>
          <a:bodyPr anchor="b"/>
          <a:lstStyle>
            <a:lvl1pPr>
              <a:defRPr sz="3200"/>
            </a:lvl1pPr>
          </a:lstStyle>
          <a:p>
            <a:pPr lvl="0"/>
            <a:r>
              <a:rPr lang="hr-HR"/>
              <a:t>Kliknite da biste uredili stil naslova matrice</a:t>
            </a:r>
            <a:endParaRPr lang="en-SE"/>
          </a:p>
        </p:txBody>
      </p:sp>
      <p:sp>
        <p:nvSpPr>
          <p:cNvPr id="3" name="Rezervirano mjesto slike 2"/>
          <p:cNvSpPr txBox="1">
            <a:spLocks noGrp="1"/>
          </p:cNvSpPr>
          <p:nvPr>
            <p:ph type="pic" idx="1"/>
          </p:nvPr>
        </p:nvSpPr>
        <p:spPr>
          <a:xfrm>
            <a:off x="5183184" y="987423"/>
            <a:ext cx="6172200" cy="4873623"/>
          </a:xfrm>
        </p:spPr>
        <p:txBody>
          <a:bodyPr/>
          <a:lstStyle>
            <a:lvl1pPr marL="0" indent="0">
              <a:buNone/>
              <a:defRPr lang="en-SE" sz="3200"/>
            </a:lvl1pPr>
          </a:lstStyle>
          <a:p>
            <a:pPr lvl="0"/>
            <a:endParaRPr lang="en-SE"/>
          </a:p>
        </p:txBody>
      </p:sp>
      <p:sp>
        <p:nvSpPr>
          <p:cNvPr id="4" name="Rezervirano mjesto teksta 3"/>
          <p:cNvSpPr txBox="1">
            <a:spLocks noGrp="1"/>
          </p:cNvSpPr>
          <p:nvPr>
            <p:ph type="body" idx="2"/>
          </p:nvPr>
        </p:nvSpPr>
        <p:spPr>
          <a:xfrm>
            <a:off x="839784" y="2057400"/>
            <a:ext cx="3932240" cy="3811584"/>
          </a:xfrm>
        </p:spPr>
        <p:txBody>
          <a:bodyPr/>
          <a:lstStyle>
            <a:lvl1pPr marL="0" indent="0">
              <a:buNone/>
              <a:defRPr sz="1600"/>
            </a:lvl1pPr>
          </a:lstStyle>
          <a:p>
            <a:pPr lvl="0"/>
            <a:r>
              <a:rPr lang="hr-HR"/>
              <a:t>Kliknite da biste uredili matrice</a:t>
            </a:r>
          </a:p>
        </p:txBody>
      </p:sp>
      <p:sp>
        <p:nvSpPr>
          <p:cNvPr id="5" name="Rezervirano mjesto datuma 4"/>
          <p:cNvSpPr txBox="1">
            <a:spLocks noGrp="1"/>
          </p:cNvSpPr>
          <p:nvPr>
            <p:ph type="dt" sz="half" idx="7"/>
          </p:nvPr>
        </p:nvSpPr>
        <p:spPr/>
        <p:txBody>
          <a:bodyPr/>
          <a:lstStyle>
            <a:lvl1pPr>
              <a:defRPr/>
            </a:lvl1pPr>
          </a:lstStyle>
          <a:p>
            <a:pPr lvl="0"/>
            <a:fld id="{81C7B7EB-A504-483A-8C62-73A0D949C01E}" type="datetime1">
              <a:rPr lang="en-SE"/>
              <a:pPr lvl="0"/>
              <a:t>12/07/2022</a:t>
            </a:fld>
            <a:endParaRPr lang="en-SE"/>
          </a:p>
        </p:txBody>
      </p:sp>
      <p:sp>
        <p:nvSpPr>
          <p:cNvPr id="6" name="Rezervirano mjesto podnožja 5"/>
          <p:cNvSpPr txBox="1">
            <a:spLocks noGrp="1"/>
          </p:cNvSpPr>
          <p:nvPr>
            <p:ph type="ftr" sz="quarter" idx="9"/>
          </p:nvPr>
        </p:nvSpPr>
        <p:spPr/>
        <p:txBody>
          <a:bodyPr/>
          <a:lstStyle>
            <a:lvl1pPr>
              <a:defRPr/>
            </a:lvl1pPr>
          </a:lstStyle>
          <a:p>
            <a:pPr lvl="0"/>
            <a:endParaRPr lang="en-SE"/>
          </a:p>
        </p:txBody>
      </p:sp>
      <p:sp>
        <p:nvSpPr>
          <p:cNvPr id="7" name="Rezervirano mjesto broja slajda 6"/>
          <p:cNvSpPr txBox="1">
            <a:spLocks noGrp="1"/>
          </p:cNvSpPr>
          <p:nvPr>
            <p:ph type="sldNum" sz="quarter" idx="8"/>
          </p:nvPr>
        </p:nvSpPr>
        <p:spPr/>
        <p:txBody>
          <a:bodyPr/>
          <a:lstStyle>
            <a:lvl1pPr>
              <a:defRPr/>
            </a:lvl1pPr>
          </a:lstStyle>
          <a:p>
            <a:pPr lvl="0"/>
            <a:fld id="{F65D1FCE-D9C8-4474-BCB9-1883AA0082A2}" type="slidenum">
              <a:t>‹#›</a:t>
            </a:fld>
            <a:endParaRPr lang="en-SE"/>
          </a:p>
        </p:txBody>
      </p:sp>
    </p:spTree>
    <p:extLst>
      <p:ext uri="{BB962C8B-B14F-4D97-AF65-F5344CB8AC3E}">
        <p14:creationId xmlns:p14="http://schemas.microsoft.com/office/powerpoint/2010/main" val="22285633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zervirano mjesto naslova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hr-HR"/>
              <a:t>Kliknite da biste uredili stil naslova matrice</a:t>
            </a:r>
            <a:endParaRPr lang="en-SE"/>
          </a:p>
        </p:txBody>
      </p:sp>
      <p:sp>
        <p:nvSpPr>
          <p:cNvPr id="3" name="Rezervirano mjesto teksta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SE"/>
          </a:p>
        </p:txBody>
      </p:sp>
      <p:sp>
        <p:nvSpPr>
          <p:cNvPr id="4" name="Rezervirano mjesto datuma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SE" sz="1200" b="0" i="0" u="none" strike="noStrike" kern="1200" cap="none" spc="0" baseline="0">
                <a:solidFill>
                  <a:srgbClr val="898989"/>
                </a:solidFill>
                <a:uFillTx/>
                <a:latin typeface="Calibri"/>
              </a:defRPr>
            </a:lvl1pPr>
          </a:lstStyle>
          <a:p>
            <a:pPr lvl="0"/>
            <a:fld id="{DA1E57F3-F341-476D-A845-1764BA9816E1}" type="datetime1">
              <a:rPr lang="en-SE"/>
              <a:pPr lvl="0"/>
              <a:t>12/07/2022</a:t>
            </a:fld>
            <a:endParaRPr lang="en-SE"/>
          </a:p>
        </p:txBody>
      </p:sp>
      <p:sp>
        <p:nvSpPr>
          <p:cNvPr id="5" name="Rezervirano mjesto podnožja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SE" sz="1200" b="0" i="0" u="none" strike="noStrike" kern="1200" cap="none" spc="0" baseline="0">
                <a:solidFill>
                  <a:srgbClr val="898989"/>
                </a:solidFill>
                <a:uFillTx/>
                <a:latin typeface="Calibri"/>
              </a:defRPr>
            </a:lvl1pPr>
          </a:lstStyle>
          <a:p>
            <a:pPr lvl="0"/>
            <a:endParaRPr lang="en-SE"/>
          </a:p>
        </p:txBody>
      </p:sp>
      <p:sp>
        <p:nvSpPr>
          <p:cNvPr id="6" name="Rezervirano mjesto broja slajda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SE" sz="1200" b="0" i="0" u="none" strike="noStrike" kern="1200" cap="none" spc="0" baseline="0">
                <a:solidFill>
                  <a:srgbClr val="898989"/>
                </a:solidFill>
                <a:uFillTx/>
                <a:latin typeface="Calibri"/>
              </a:defRPr>
            </a:lvl1pPr>
          </a:lstStyle>
          <a:p>
            <a:pPr lvl="0"/>
            <a:fld id="{62045251-CD69-4EA6-BEDA-2C89A0B41D98}" type="slidenum">
              <a:t>‹#›</a:t>
            </a:fld>
            <a:endParaRPr lang="en-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l" defTabSz="914400" rtl="0" fontAlgn="auto" hangingPunct="1">
        <a:lnSpc>
          <a:spcPct val="90000"/>
        </a:lnSpc>
        <a:spcBef>
          <a:spcPts val="0"/>
        </a:spcBef>
        <a:spcAft>
          <a:spcPts val="0"/>
        </a:spcAft>
        <a:buNone/>
        <a:tabLst/>
        <a:defRPr lang="hr-HR"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hr-HR"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hr-HR"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hr-HR"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hr-HR"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hr-HR"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twitter.com/JusufZukic?t=MYh5KFrLfAxYeuK_-l0E1A&amp;s=08" TargetMode="External"/><Relationship Id="rId4" Type="http://schemas.openxmlformats.org/officeDocument/2006/relationships/hyperlink" Target="mailto:jusufzukic1234@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twitter.com/JusufZukic?t=MYh5KFrLfAxYeuK_-l0E1A&amp;s=08" TargetMode="External"/><Relationship Id="rId4" Type="http://schemas.openxmlformats.org/officeDocument/2006/relationships/hyperlink" Target="mailto:jusufzukic1234@gmail.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twitter.com/JusufZukic?t=MYh5KFrLfAxYeuK_-l0E1A&amp;s=08" TargetMode="External"/><Relationship Id="rId4" Type="http://schemas.openxmlformats.org/officeDocument/2006/relationships/hyperlink" Target="mailto:jusufzukic1234@gmail.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twitter.com/JusufZukic?t=MYh5KFrLfAxYeuK_-l0E1A&amp;s=08" TargetMode="External"/><Relationship Id="rId4" Type="http://schemas.openxmlformats.org/officeDocument/2006/relationships/hyperlink" Target="mailto:jusufzukic1234@gmail.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twitter.com/JusufZukic?t=MYh5KFrLfAxYeuK_-l0E1A&amp;s=08" TargetMode="External"/><Relationship Id="rId4" Type="http://schemas.openxmlformats.org/officeDocument/2006/relationships/hyperlink" Target="mailto:jusufzukic1234@gmail.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twitter.com/JusufZukic?t=MYh5KFrLfAxYeuK_-l0E1A&amp;s=08" TargetMode="External"/><Relationship Id="rId4" Type="http://schemas.openxmlformats.org/officeDocument/2006/relationships/hyperlink" Target="mailto:jusufzukic1234@gmail.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twitter.com/JusufZukic?t=MYh5KFrLfAxYeuK_-l0E1A&amp;s=08" TargetMode="External"/><Relationship Id="rId4" Type="http://schemas.openxmlformats.org/officeDocument/2006/relationships/hyperlink" Target="mailto:jusufzukic1234@gmail.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twitter.com/JusufZukic?t=MYh5KFrLfAxYeuK_-l0E1A&amp;s=08" TargetMode="External"/><Relationship Id="rId4" Type="http://schemas.openxmlformats.org/officeDocument/2006/relationships/hyperlink" Target="mailto:jusufzukic1234@gmail.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twitter.com/JusufZukic?t=MYh5KFrLfAxYeuK_-l0E1A&amp;s=08" TargetMode="External"/><Relationship Id="rId4" Type="http://schemas.openxmlformats.org/officeDocument/2006/relationships/hyperlink" Target="mailto:jusufzukic1234@gmail.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twitter.com/JusufZukic?t=MYh5KFrLfAxYeuK_-l0E1A&amp;s=08" TargetMode="External"/><Relationship Id="rId4" Type="http://schemas.openxmlformats.org/officeDocument/2006/relationships/hyperlink" Target="mailto:jusufzukic1234@gmail.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twitter.com/JusufZukic?t=MYh5KFrLfAxYeuK_-l0E1A&amp;s=08" TargetMode="External"/><Relationship Id="rId4" Type="http://schemas.openxmlformats.org/officeDocument/2006/relationships/hyperlink" Target="mailto:jusufzukic1234@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twitter.com/JusufZukic?t=MYh5KFrLfAxYeuK_-l0E1A&amp;s=08" TargetMode="External"/><Relationship Id="rId4" Type="http://schemas.openxmlformats.org/officeDocument/2006/relationships/hyperlink" Target="mailto:jusufzukic1234@gmail.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twitter.com/JusufZukic?t=MYh5KFrLfAxYeuK_-l0E1A&amp;s=08" TargetMode="External"/><Relationship Id="rId4" Type="http://schemas.openxmlformats.org/officeDocument/2006/relationships/hyperlink" Target="mailto:jusufzukic1234@gmail.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twitter.com/JusufZukic?t=MYh5KFrLfAxYeuK_-l0E1A&amp;s=08" TargetMode="External"/><Relationship Id="rId4" Type="http://schemas.openxmlformats.org/officeDocument/2006/relationships/hyperlink" Target="mailto:jusufzukic1234@gmail.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twitter.com/JusufZukic?t=MYh5KFrLfAxYeuK_-l0E1A&amp;s=08" TargetMode="External"/><Relationship Id="rId4" Type="http://schemas.openxmlformats.org/officeDocument/2006/relationships/hyperlink" Target="mailto:jusufzukic1234@gmail.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hyperlink" Target="https://twitter.com/JusufZukic?t=MYh5KFrLfAxYeuK_-l0E1A&amp;s=08" TargetMode="External"/><Relationship Id="rId4" Type="http://schemas.openxmlformats.org/officeDocument/2006/relationships/image" Target="../media/image4.png"/><Relationship Id="rId9" Type="http://schemas.openxmlformats.org/officeDocument/2006/relationships/hyperlink" Target="mailto:jusufzukic1234@gmail.com"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twitter.com/JusufZukic?t=MYh5KFrLfAxYeuK_-l0E1A&amp;s=08" TargetMode="External"/><Relationship Id="rId3" Type="http://schemas.openxmlformats.org/officeDocument/2006/relationships/image" Target="../media/image6.png"/><Relationship Id="rId7" Type="http://schemas.openxmlformats.org/officeDocument/2006/relationships/hyperlink" Target="mailto:jusufzukic1234@gmail.com"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twitter.com/JusufZukic?t=MYh5KFrLfAxYeuK_-l0E1A&amp;s=08"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mailto:jusufzukic1234@gmail.com" TargetMode="External"/><Relationship Id="rId5"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twitter.com/JusufZukic?t=MYh5KFrLfAxYeuK_-l0E1A&amp;s=08" TargetMode="External"/><Relationship Id="rId5" Type="http://schemas.openxmlformats.org/officeDocument/2006/relationships/hyperlink" Target="mailto:jusufzukic1234@gmail.com"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twitter.com/JusufZukic?t=MYh5KFrLfAxYeuK_-l0E1A&amp;s=08"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mailto:jusufzukic1234@gmail.com" TargetMode="External"/><Relationship Id="rId5" Type="http://schemas.openxmlformats.org/officeDocument/2006/relationships/image" Target="../media/image2.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twitter.com/JusufZukic?t=MYh5KFrLfAxYeuK_-l0E1A&amp;s=08" TargetMode="External"/><Relationship Id="rId4" Type="http://schemas.openxmlformats.org/officeDocument/2006/relationships/hyperlink" Target="mailto:jusufzukic1234@gmail.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twitter.com/JusufZukic?t=MYh5KFrLfAxYeuK_-l0E1A&amp;s=08" TargetMode="External"/><Relationship Id="rId4" Type="http://schemas.openxmlformats.org/officeDocument/2006/relationships/hyperlink" Target="mailto:jusufzukic1234@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6">
    <p:bg>
      <p:bgPr>
        <a:solidFill>
          <a:srgbClr val="FBE5D6"/>
        </a:solidFill>
        <a:effectLst/>
      </p:bgPr>
    </p:bg>
    <p:spTree>
      <p:nvGrpSpPr>
        <p:cNvPr id="1" name=""/>
        <p:cNvGrpSpPr/>
        <p:nvPr/>
      </p:nvGrpSpPr>
      <p:grpSpPr>
        <a:xfrm>
          <a:off x="0" y="0"/>
          <a:ext cx="0" cy="0"/>
          <a:chOff x="0" y="0"/>
          <a:chExt cx="0" cy="0"/>
        </a:xfrm>
      </p:grpSpPr>
      <p:sp>
        <p:nvSpPr>
          <p:cNvPr id="2" name="Pravokutnik 6"/>
          <p:cNvSpPr/>
          <p:nvPr/>
        </p:nvSpPr>
        <p:spPr>
          <a:xfrm>
            <a:off x="5313230" y="600340"/>
            <a:ext cx="5338322" cy="1231102"/>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5400" b="1" i="0" u="none" strike="noStrike" kern="1200" cap="none" spc="0" baseline="0">
                <a:solidFill>
                  <a:srgbClr val="0D0D0D"/>
                </a:solidFill>
                <a:effectLst>
                  <a:outerShdw dist="22860" dir="5400000">
                    <a:srgbClr val="000000"/>
                  </a:outerShdw>
                </a:effectLst>
                <a:uFillTx/>
                <a:latin typeface="Copperplate Gothic Bold" pitchFamily="34"/>
              </a:rPr>
              <a:t>JUSUF ZUKIC</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D0D0D"/>
                </a:solidFill>
                <a:effectLst>
                  <a:outerShdw dist="22860" dir="5400000">
                    <a:srgbClr val="000000"/>
                  </a:outerShdw>
                </a:effectLst>
                <a:uFillTx/>
                <a:latin typeface="Copperplate Gothic Bold" pitchFamily="34"/>
              </a:rPr>
              <a:t>08/09/1983</a:t>
            </a:r>
            <a:endParaRPr lang="hr-HR" sz="2000" b="1" i="0" u="none" strike="noStrike" kern="1200" cap="none" spc="0" baseline="0">
              <a:solidFill>
                <a:srgbClr val="0D0D0D"/>
              </a:solidFill>
              <a:effectLst>
                <a:outerShdw dist="22860" dir="5400000">
                  <a:srgbClr val="000000"/>
                </a:outerShdw>
              </a:effectLst>
              <a:uFillTx/>
              <a:latin typeface="Copperplate Gothic Bold" pitchFamily="34"/>
            </a:endParaRPr>
          </a:p>
        </p:txBody>
      </p:sp>
      <p:pic>
        <p:nvPicPr>
          <p:cNvPr id="3" name="Slika 8">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4524570" y="2325401"/>
            <a:ext cx="2537524" cy="1332198"/>
          </a:xfrm>
          <a:prstGeom prst="rect">
            <a:avLst/>
          </a:prstGeom>
          <a:noFill/>
          <a:ln cap="flat">
            <a:noFill/>
          </a:ln>
        </p:spPr>
      </p:pic>
      <p:sp>
        <p:nvSpPr>
          <p:cNvPr id="4" name="TekstniOkvir 9"/>
          <p:cNvSpPr txBox="1"/>
          <p:nvPr/>
        </p:nvSpPr>
        <p:spPr>
          <a:xfrm>
            <a:off x="6310932" y="2711104"/>
            <a:ext cx="5416475"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3600" b="1" i="0" u="none" strike="noStrike" kern="1200" cap="none" spc="0" baseline="0">
                <a:solidFill>
                  <a:srgbClr val="000000"/>
                </a:solidFill>
                <a:uFillTx/>
                <a:latin typeface="Calibri"/>
              </a:rPr>
              <a:t>UEFA</a:t>
            </a:r>
            <a:r>
              <a:rPr lang="sv-SE" sz="3600" b="0" i="0" u="none" strike="noStrike" kern="1200" cap="none" spc="0" baseline="0">
                <a:solidFill>
                  <a:srgbClr val="000000"/>
                </a:solidFill>
                <a:uFillTx/>
                <a:latin typeface="Calibri"/>
              </a:rPr>
              <a:t> </a:t>
            </a:r>
            <a:r>
              <a:rPr lang="sv-SE" sz="3600" b="1" i="0" u="none" strike="noStrike" kern="1200" cap="none" spc="0" baseline="0">
                <a:solidFill>
                  <a:srgbClr val="000000"/>
                </a:solidFill>
                <a:uFillTx/>
                <a:latin typeface="Calibri"/>
              </a:rPr>
              <a:t>A</a:t>
            </a:r>
            <a:r>
              <a:rPr lang="sv-SE" sz="3600" b="0" i="0" u="none" strike="noStrike" kern="1200" cap="none" spc="0" baseline="0">
                <a:solidFill>
                  <a:srgbClr val="000000"/>
                </a:solidFill>
                <a:uFillTx/>
                <a:latin typeface="Calibri"/>
              </a:rPr>
              <a:t> </a:t>
            </a:r>
            <a:r>
              <a:rPr lang="sv-SE" sz="2800" b="1" i="0" u="none" strike="noStrike" kern="1200" cap="none" spc="0" baseline="0">
                <a:solidFill>
                  <a:srgbClr val="000000"/>
                </a:solidFill>
                <a:uFillTx/>
                <a:latin typeface="Calibri"/>
              </a:rPr>
              <a:t>L</a:t>
            </a:r>
            <a:r>
              <a:rPr lang="sv-SE" sz="2800" b="0" i="0" u="none" strike="noStrike" kern="1200" cap="none" spc="0" baseline="0">
                <a:solidFill>
                  <a:srgbClr val="000000"/>
                </a:solidFill>
                <a:uFillTx/>
                <a:latin typeface="Calibri"/>
              </a:rPr>
              <a:t>icenced </a:t>
            </a:r>
            <a:r>
              <a:rPr lang="sv-SE" sz="2800" b="1" i="0" u="none" strike="noStrike" kern="1200" cap="none" spc="0" baseline="0">
                <a:solidFill>
                  <a:srgbClr val="000000"/>
                </a:solidFill>
                <a:uFillTx/>
                <a:latin typeface="Calibri"/>
              </a:rPr>
              <a:t>f</a:t>
            </a:r>
            <a:r>
              <a:rPr lang="sv-SE" sz="2800" b="0" i="0" u="none" strike="noStrike" kern="1200" cap="none" spc="0" baseline="0">
                <a:solidFill>
                  <a:srgbClr val="000000"/>
                </a:solidFill>
                <a:uFillTx/>
                <a:latin typeface="Calibri"/>
              </a:rPr>
              <a:t>ootball </a:t>
            </a:r>
            <a:r>
              <a:rPr lang="sv-SE" sz="2800" b="1" i="0" u="none" strike="noStrike" kern="1200" cap="none" spc="0" baseline="0">
                <a:solidFill>
                  <a:srgbClr val="000000"/>
                </a:solidFill>
                <a:uFillTx/>
                <a:latin typeface="Calibri"/>
              </a:rPr>
              <a:t>c</a:t>
            </a:r>
            <a:r>
              <a:rPr lang="sv-SE" sz="2800" b="0" i="0" u="none" strike="noStrike" kern="1200" cap="none" spc="0" baseline="0">
                <a:solidFill>
                  <a:srgbClr val="000000"/>
                </a:solidFill>
                <a:uFillTx/>
                <a:latin typeface="Calibri"/>
              </a:rPr>
              <a:t>oach</a:t>
            </a:r>
            <a:endParaRPr lang="en-SE" sz="2800" b="0" i="0" u="none" strike="noStrike" kern="1200" cap="none" spc="0" baseline="0">
              <a:solidFill>
                <a:srgbClr val="000000"/>
              </a:solidFill>
              <a:uFillTx/>
              <a:latin typeface="Calibri"/>
            </a:endParaRPr>
          </a:p>
        </p:txBody>
      </p:sp>
      <p:pic>
        <p:nvPicPr>
          <p:cNvPr id="5" name="Slika 22">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37526" y="-90790"/>
            <a:ext cx="5024701" cy="6225253"/>
          </a:xfrm>
          <a:prstGeom prst="rect">
            <a:avLst/>
          </a:prstGeom>
          <a:noFill/>
          <a:ln cap="flat">
            <a:noFill/>
          </a:ln>
        </p:spPr>
      </p:pic>
      <p:sp>
        <p:nvSpPr>
          <p:cNvPr id="6" name="TekstniOkvir 5"/>
          <p:cNvSpPr txBox="1"/>
          <p:nvPr/>
        </p:nvSpPr>
        <p:spPr>
          <a:xfrm>
            <a:off x="6076498" y="4105235"/>
            <a:ext cx="5650909" cy="160043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Email: </a:t>
            </a:r>
            <a:r>
              <a:rPr lang="sv-SE" sz="1400" b="0" i="0" u="none" strike="noStrike" kern="1200" cap="none" spc="0" baseline="0">
                <a:solidFill>
                  <a:srgbClr val="000000"/>
                </a:solidFill>
                <a:uFillTx/>
                <a:latin typeface="Calibri"/>
                <a:hlinkClick r:id="rId4"/>
              </a:rPr>
              <a:t>jusufzukic1234@gmail.com</a:t>
            </a:r>
            <a:endParaRPr lang="sv-SE" sz="14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4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Tel:    </a:t>
            </a:r>
            <a:r>
              <a:rPr lang="sv-SE" sz="1400" b="0" i="0" u="none" strike="noStrike" kern="1200" cap="none" spc="0" baseline="0">
                <a:solidFill>
                  <a:srgbClr val="0070C0"/>
                </a:solidFill>
                <a:uFillTx/>
                <a:latin typeface="Calibri"/>
              </a:rPr>
              <a:t>+46720109626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4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Twitter: </a:t>
            </a:r>
            <a:r>
              <a:rPr lang="sv-SE" sz="1400" b="0" i="0" u="none" strike="noStrike" kern="1200" cap="none" spc="0" baseline="0">
                <a:solidFill>
                  <a:srgbClr val="000000"/>
                </a:solidFill>
                <a:uFillTx/>
                <a:latin typeface="Calibri"/>
                <a:hlinkClick r:id="rId5"/>
              </a:rPr>
              <a:t>https://twitter.com/JusufZukic?t=MYh5KFrLfAxYeuK_-l0E1A&amp;s=08</a:t>
            </a:r>
            <a:endParaRPr lang="sv-SE" sz="14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4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Calibri"/>
              </a:rPr>
              <a:t>Linkedln</a:t>
            </a:r>
            <a:r>
              <a:rPr lang="sv-SE" sz="1400" b="1" i="0" u="none" strike="noStrike" kern="1200" cap="none" spc="0" baseline="0">
                <a:solidFill>
                  <a:srgbClr val="0070C0"/>
                </a:solidFill>
                <a:uFillTx/>
                <a:latin typeface="Calibri"/>
              </a:rPr>
              <a:t>: https://www.linkedin.com/in/jusuf-zukic-4720b01a7</a:t>
            </a:r>
            <a:endParaRPr lang="en-SE" sz="1400" b="0" i="0" u="none" strike="noStrike" kern="1200" cap="none" spc="0" baseline="0">
              <a:solidFill>
                <a:srgbClr val="0070C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24">
    <p:bg>
      <p:bgPr>
        <a:solidFill>
          <a:srgbClr val="FBE5D6"/>
        </a:solidFill>
        <a:effectLst/>
      </p:bgPr>
    </p:bg>
    <p:spTree>
      <p:nvGrpSpPr>
        <p:cNvPr id="1" name=""/>
        <p:cNvGrpSpPr/>
        <p:nvPr/>
      </p:nvGrpSpPr>
      <p:grpSpPr>
        <a:xfrm>
          <a:off x="0" y="0"/>
          <a:ext cx="0" cy="0"/>
          <a:chOff x="0" y="0"/>
          <a:chExt cx="0" cy="0"/>
        </a:xfrm>
      </p:grpSpPr>
      <p:sp>
        <p:nvSpPr>
          <p:cNvPr id="2" name="Pravokutnik: zaobljeni kutovi 5"/>
          <p:cNvSpPr/>
          <p:nvPr/>
        </p:nvSpPr>
        <p:spPr>
          <a:xfrm>
            <a:off x="0" y="1861736"/>
            <a:ext cx="12126900" cy="48278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DAE3F3"/>
                </a:solidFill>
                <a:uFillTx/>
                <a:latin typeface="Amasis MT Pro" pitchFamily="18"/>
              </a:rPr>
              <a:t>IT skils</a:t>
            </a:r>
            <a:endParaRPr lang="en-SE" sz="2400" b="1" i="0" u="none" strike="noStrike" kern="1200" cap="none" spc="0" baseline="0">
              <a:solidFill>
                <a:srgbClr val="DAE3F3"/>
              </a:solidFill>
              <a:uFillTx/>
              <a:latin typeface="Amasis MT Pro" pitchFamily="18"/>
            </a:endParaRPr>
          </a:p>
        </p:txBody>
      </p:sp>
      <p:sp>
        <p:nvSpPr>
          <p:cNvPr id="3" name="Pravokutnik 6"/>
          <p:cNvSpPr/>
          <p:nvPr/>
        </p:nvSpPr>
        <p:spPr>
          <a:xfrm>
            <a:off x="2035618" y="-62883"/>
            <a:ext cx="4378119" cy="1077218"/>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4400" b="1" i="0" u="none" strike="noStrike" kern="1200" cap="none" spc="0" baseline="0">
                <a:solidFill>
                  <a:srgbClr val="0D0D0D"/>
                </a:solidFill>
                <a:effectLst>
                  <a:outerShdw dist="22860" dir="5400000">
                    <a:srgbClr val="000000"/>
                  </a:outerShdw>
                </a:effectLst>
                <a:uFillTx/>
                <a:latin typeface="Copperplate Gothic Bold" pitchFamily="34"/>
              </a:rPr>
              <a:t>JUSUF ZUKIC</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D0D0D"/>
                </a:solidFill>
                <a:effectLst>
                  <a:outerShdw dist="22860" dir="5400000">
                    <a:srgbClr val="000000"/>
                  </a:outerShdw>
                </a:effectLst>
                <a:uFillTx/>
                <a:latin typeface="Copperplate Gothic Bold" pitchFamily="34"/>
              </a:rPr>
              <a:t>08/09/1983</a:t>
            </a:r>
            <a:endParaRPr lang="hr-HR" sz="2000" b="1" i="0" u="none" strike="noStrike" kern="1200" cap="none" spc="0" baseline="0">
              <a:solidFill>
                <a:srgbClr val="0D0D0D"/>
              </a:solidFill>
              <a:effectLst>
                <a:outerShdw dist="22860" dir="5400000">
                  <a:srgbClr val="000000"/>
                </a:outerShdw>
              </a:effectLst>
              <a:uFillTx/>
              <a:latin typeface="Copperplate Gothic Bold" pitchFamily="34"/>
            </a:endParaRPr>
          </a:p>
        </p:txBody>
      </p:sp>
      <p:pic>
        <p:nvPicPr>
          <p:cNvPr id="4" name="Slika 34">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37526" y="-90790"/>
            <a:ext cx="2085975" cy="1943100"/>
          </a:xfrm>
          <a:prstGeom prst="rect">
            <a:avLst/>
          </a:prstGeom>
          <a:noFill/>
          <a:ln cap="flat">
            <a:noFill/>
          </a:ln>
        </p:spPr>
      </p:pic>
      <p:pic>
        <p:nvPicPr>
          <p:cNvPr id="5" name="Slika 37">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573353" y="819567"/>
            <a:ext cx="1771832" cy="930209"/>
          </a:xfrm>
          <a:prstGeom prst="rect">
            <a:avLst/>
          </a:prstGeom>
          <a:noFill/>
          <a:ln cap="flat">
            <a:noFill/>
          </a:ln>
        </p:spPr>
      </p:pic>
      <p:sp>
        <p:nvSpPr>
          <p:cNvPr id="6" name="TekstniOkvir 36"/>
          <p:cNvSpPr txBox="1"/>
          <p:nvPr/>
        </p:nvSpPr>
        <p:spPr>
          <a:xfrm>
            <a:off x="2769342" y="1034149"/>
            <a:ext cx="4106661"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UEFA</a:t>
            </a:r>
            <a:r>
              <a:rPr lang="sv-SE" sz="2400" b="0" i="0" u="none" strike="noStrike" kern="1200" cap="none" spc="0" baseline="0">
                <a:solidFill>
                  <a:srgbClr val="000000"/>
                </a:solidFill>
                <a:uFillTx/>
                <a:latin typeface="Calibri"/>
              </a:rPr>
              <a:t> </a:t>
            </a:r>
            <a:r>
              <a:rPr lang="sv-SE" sz="2400" b="1" i="0" u="none" strike="noStrike" kern="1200" cap="none" spc="0" baseline="0">
                <a:solidFill>
                  <a:srgbClr val="000000"/>
                </a:solidFill>
                <a:uFillTx/>
                <a:latin typeface="Calibri"/>
              </a:rPr>
              <a:t>A</a:t>
            </a:r>
            <a:r>
              <a:rPr lang="sv-SE" sz="2400" b="0" i="0" u="none" strike="noStrike" kern="1200" cap="none" spc="0" baseline="0">
                <a:solidFill>
                  <a:srgbClr val="000000"/>
                </a:solidFill>
                <a:uFillTx/>
                <a:latin typeface="Calibri"/>
              </a:rPr>
              <a:t> </a:t>
            </a:r>
            <a:r>
              <a:rPr lang="sv-SE" sz="1800" b="1" i="0" u="none" strike="noStrike" kern="1200" cap="none" spc="0" baseline="0">
                <a:solidFill>
                  <a:srgbClr val="000000"/>
                </a:solidFill>
                <a:uFillTx/>
                <a:latin typeface="Calibri"/>
              </a:rPr>
              <a:t>L</a:t>
            </a:r>
            <a:r>
              <a:rPr lang="sv-SE" sz="1800" b="0" i="0" u="none" strike="noStrike" kern="1200" cap="none" spc="0" baseline="0">
                <a:solidFill>
                  <a:srgbClr val="000000"/>
                </a:solidFill>
                <a:uFillTx/>
                <a:latin typeface="Calibri"/>
              </a:rPr>
              <a:t>icenced </a:t>
            </a:r>
            <a:r>
              <a:rPr lang="sv-SE" sz="1800" b="1" i="0" u="none" strike="noStrike" kern="1200" cap="none" spc="0" baseline="0">
                <a:solidFill>
                  <a:srgbClr val="000000"/>
                </a:solidFill>
                <a:uFillTx/>
                <a:latin typeface="Calibri"/>
              </a:rPr>
              <a:t>f</a:t>
            </a:r>
            <a:r>
              <a:rPr lang="sv-SE" sz="1800" b="0" i="0" u="none" strike="noStrike" kern="1200" cap="none" spc="0" baseline="0">
                <a:solidFill>
                  <a:srgbClr val="000000"/>
                </a:solidFill>
                <a:uFillTx/>
                <a:latin typeface="Calibri"/>
              </a:rPr>
              <a:t>ootball </a:t>
            </a:r>
            <a:r>
              <a:rPr lang="sv-SE" sz="1800" b="1" i="0" u="none" strike="noStrike" kern="1200" cap="none" spc="0" baseline="0">
                <a:solidFill>
                  <a:srgbClr val="000000"/>
                </a:solidFill>
                <a:uFillTx/>
                <a:latin typeface="Calibri"/>
              </a:rPr>
              <a:t>c</a:t>
            </a:r>
            <a:r>
              <a:rPr lang="sv-SE" sz="1800" b="0" i="0" u="none" strike="noStrike" kern="1200" cap="none" spc="0" baseline="0">
                <a:solidFill>
                  <a:srgbClr val="000000"/>
                </a:solidFill>
                <a:uFillTx/>
                <a:latin typeface="Calibri"/>
              </a:rPr>
              <a:t>oach</a:t>
            </a:r>
            <a:endParaRPr lang="en-SE" sz="1800" b="0" i="0" u="none" strike="noStrike" kern="1200" cap="none" spc="0" baseline="0">
              <a:solidFill>
                <a:srgbClr val="000000"/>
              </a:solidFill>
              <a:uFillTx/>
              <a:latin typeface="Calibri"/>
            </a:endParaRPr>
          </a:p>
        </p:txBody>
      </p:sp>
      <p:sp>
        <p:nvSpPr>
          <p:cNvPr id="7" name="TekstniOkvir 17"/>
          <p:cNvSpPr txBox="1"/>
          <p:nvPr/>
        </p:nvSpPr>
        <p:spPr>
          <a:xfrm>
            <a:off x="7389504" y="97520"/>
            <a:ext cx="4802492" cy="138499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Email: </a:t>
            </a:r>
            <a:r>
              <a:rPr lang="sv-SE" sz="1200" b="0" i="0" u="none" strike="noStrike" kern="1200" cap="none" spc="0" baseline="0">
                <a:solidFill>
                  <a:srgbClr val="000000"/>
                </a:solidFill>
                <a:uFillTx/>
                <a:latin typeface="Calibri"/>
                <a:hlinkClick r:id="rId4"/>
              </a:rPr>
              <a:t>jusufzukic1234@gmail.com</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Tel:    </a:t>
            </a:r>
            <a:r>
              <a:rPr lang="sv-SE" sz="1200" b="0" i="0" u="none" strike="noStrike" kern="1200" cap="none" spc="0" baseline="0">
                <a:solidFill>
                  <a:srgbClr val="0070C0"/>
                </a:solidFill>
                <a:uFillTx/>
                <a:latin typeface="Calibri"/>
              </a:rPr>
              <a:t>+46720109626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Twitter: </a:t>
            </a:r>
            <a:r>
              <a:rPr lang="sv-SE" sz="1200" b="0" i="0" u="none" strike="noStrike" kern="1200" cap="none" spc="0" baseline="0">
                <a:solidFill>
                  <a:srgbClr val="000000"/>
                </a:solidFill>
                <a:uFillTx/>
                <a:latin typeface="Calibri"/>
                <a:hlinkClick r:id="rId5"/>
              </a:rPr>
              <a:t>https://twitter.com/JusufZukic?t=MYh5KFrLfAxYeuK_-l0E1A&amp;s=08</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Linkedln</a:t>
            </a:r>
            <a:r>
              <a:rPr lang="sv-SE" sz="1200" b="1" i="0" u="none" strike="noStrike" kern="1200" cap="none" spc="0" baseline="0">
                <a:solidFill>
                  <a:srgbClr val="0070C0"/>
                </a:solidFill>
                <a:uFillTx/>
                <a:latin typeface="Calibri"/>
              </a:rPr>
              <a:t>: https://www.linkedin.com/in/jusuf-zukic-4720b01a7</a:t>
            </a:r>
            <a:endParaRPr lang="en-SE" sz="1400" b="0" i="0" u="none" strike="noStrike" kern="1200" cap="none" spc="0" baseline="0">
              <a:solidFill>
                <a:srgbClr val="0070C0"/>
              </a:solidFill>
              <a:uFillTx/>
              <a:latin typeface="Calibri"/>
            </a:endParaRPr>
          </a:p>
        </p:txBody>
      </p:sp>
      <p:sp>
        <p:nvSpPr>
          <p:cNvPr id="8" name="TekstniOkvir 18"/>
          <p:cNvSpPr txBox="1"/>
          <p:nvPr/>
        </p:nvSpPr>
        <p:spPr>
          <a:xfrm>
            <a:off x="339361" y="2482157"/>
            <a:ext cx="7296345" cy="23083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1" i="0" u="none" strike="noStrike" kern="1200" cap="none" spc="0" baseline="0">
              <a:solidFill>
                <a:srgbClr val="000000"/>
              </a:solidFill>
              <a:uFillTx/>
              <a:latin typeface="Corbel Light"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800" b="1" i="0" u="none" strike="noStrike" kern="1200" cap="none" spc="0" baseline="0">
                <a:solidFill>
                  <a:srgbClr val="000000"/>
                </a:solidFill>
                <a:uFillTx/>
                <a:latin typeface="Corbel Light" pitchFamily="34"/>
              </a:rPr>
              <a:t> </a:t>
            </a:r>
            <a:r>
              <a:rPr lang="sv-SE" sz="1800" b="1" i="0" u="none" strike="noStrike" kern="0" cap="none" spc="0" baseline="0">
                <a:solidFill>
                  <a:srgbClr val="000000"/>
                </a:solidFill>
                <a:uFillTx/>
                <a:latin typeface="Corbel Light" pitchFamily="34"/>
              </a:rPr>
              <a:t>Microsoft office package</a:t>
            </a:r>
            <a:endParaRPr lang="en-GB" sz="1800" b="1" i="0" u="none" strike="noStrike" kern="1200" cap="none" spc="0" baseline="0">
              <a:solidFill>
                <a:srgbClr val="000000"/>
              </a:solidFill>
              <a:uFillTx/>
              <a:latin typeface="Corbel Light"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1" i="0" u="none" strike="noStrike" kern="0" cap="none" spc="0" baseline="0">
                <a:solidFill>
                  <a:srgbClr val="000000"/>
                </a:solidFill>
                <a:uFillTx/>
                <a:latin typeface="Corbel Light" pitchFamily="34"/>
              </a:rPr>
              <a:t> Veo cam analyse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orbel Light" pitchFamily="34"/>
              </a:rPr>
              <a:t> </a:t>
            </a:r>
            <a:r>
              <a:rPr lang="en-GB" sz="1800" b="1" i="0" u="none" strike="noStrike" kern="0" cap="none" spc="0" baseline="0">
                <a:solidFill>
                  <a:srgbClr val="000000"/>
                </a:solidFill>
                <a:uFillTx/>
                <a:latin typeface="Corbel Light" pitchFamily="34"/>
              </a:rPr>
              <a:t>Wyyscout analyse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sv-SE" sz="1800" b="1" i="0" u="none" strike="noStrike" kern="1200" cap="none" spc="0" baseline="0">
              <a:solidFill>
                <a:srgbClr val="000000"/>
              </a:solidFill>
              <a:uFillTx/>
              <a:latin typeface="Corbel 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1" i="0" u="none" strike="noStrike" kern="1200" cap="none" spc="0" baseline="0">
              <a:solidFill>
                <a:srgbClr val="000000"/>
              </a:solidFill>
              <a:uFillTx/>
              <a:latin typeface="Corbel Light"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p:txBody>
      </p:sp>
      <p:sp>
        <p:nvSpPr>
          <p:cNvPr id="9" name="Pravokutnik: zaobljeni kutovi 37"/>
          <p:cNvSpPr/>
          <p:nvPr/>
        </p:nvSpPr>
        <p:spPr>
          <a:xfrm>
            <a:off x="0" y="4040870"/>
            <a:ext cx="7326511"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10">
    <p:bg>
      <p:bgPr>
        <a:solidFill>
          <a:srgbClr val="FBE5D6"/>
        </a:solidFill>
        <a:effectLst/>
      </p:bgPr>
    </p:bg>
    <p:spTree>
      <p:nvGrpSpPr>
        <p:cNvPr id="1" name=""/>
        <p:cNvGrpSpPr/>
        <p:nvPr/>
      </p:nvGrpSpPr>
      <p:grpSpPr>
        <a:xfrm>
          <a:off x="0" y="0"/>
          <a:ext cx="0" cy="0"/>
          <a:chOff x="0" y="0"/>
          <a:chExt cx="0" cy="0"/>
        </a:xfrm>
      </p:grpSpPr>
      <p:sp>
        <p:nvSpPr>
          <p:cNvPr id="2" name="Pravokutnik: zaobljeni kutovi 5"/>
          <p:cNvSpPr/>
          <p:nvPr/>
        </p:nvSpPr>
        <p:spPr>
          <a:xfrm>
            <a:off x="0" y="1861736"/>
            <a:ext cx="12126900" cy="48278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DAE3F3"/>
                </a:solidFill>
                <a:uFillTx/>
                <a:latin typeface="Amasis MT Pro" pitchFamily="18"/>
              </a:rPr>
              <a:t> Coaching model</a:t>
            </a:r>
            <a:endParaRPr lang="en-SE" sz="2400" b="1" i="0" u="none" strike="noStrike" kern="1200" cap="none" spc="0" baseline="0">
              <a:solidFill>
                <a:srgbClr val="DAE3F3"/>
              </a:solidFill>
              <a:uFillTx/>
              <a:latin typeface="Amasis MT Pro" pitchFamily="18"/>
            </a:endParaRPr>
          </a:p>
        </p:txBody>
      </p:sp>
      <p:sp>
        <p:nvSpPr>
          <p:cNvPr id="3" name="Pravokutnik 6"/>
          <p:cNvSpPr/>
          <p:nvPr/>
        </p:nvSpPr>
        <p:spPr>
          <a:xfrm>
            <a:off x="2035618" y="-62883"/>
            <a:ext cx="4378119" cy="1077218"/>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4400" b="1" i="0" u="none" strike="noStrike" kern="1200" cap="none" spc="0" baseline="0">
                <a:solidFill>
                  <a:srgbClr val="0D0D0D"/>
                </a:solidFill>
                <a:effectLst>
                  <a:outerShdw dist="22860" dir="5400000">
                    <a:srgbClr val="000000"/>
                  </a:outerShdw>
                </a:effectLst>
                <a:uFillTx/>
                <a:latin typeface="Copperplate Gothic Bold" pitchFamily="34"/>
              </a:rPr>
              <a:t>JUSUF ZUKIC</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D0D0D"/>
                </a:solidFill>
                <a:effectLst>
                  <a:outerShdw dist="22860" dir="5400000">
                    <a:srgbClr val="000000"/>
                  </a:outerShdw>
                </a:effectLst>
                <a:uFillTx/>
                <a:latin typeface="Copperplate Gothic Bold" pitchFamily="34"/>
              </a:rPr>
              <a:t>08/09/1983</a:t>
            </a:r>
            <a:endParaRPr lang="hr-HR" sz="2000" b="1" i="0" u="none" strike="noStrike" kern="1200" cap="none" spc="0" baseline="0">
              <a:solidFill>
                <a:srgbClr val="0D0D0D"/>
              </a:solidFill>
              <a:effectLst>
                <a:outerShdw dist="22860" dir="5400000">
                  <a:srgbClr val="000000"/>
                </a:outerShdw>
              </a:effectLst>
              <a:uFillTx/>
              <a:latin typeface="Copperplate Gothic Bold" pitchFamily="34"/>
            </a:endParaRPr>
          </a:p>
        </p:txBody>
      </p:sp>
      <p:pic>
        <p:nvPicPr>
          <p:cNvPr id="4" name="Slika 34">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37526" y="-90790"/>
            <a:ext cx="2085975" cy="1943100"/>
          </a:xfrm>
          <a:prstGeom prst="rect">
            <a:avLst/>
          </a:prstGeom>
          <a:noFill/>
          <a:ln cap="flat">
            <a:noFill/>
          </a:ln>
        </p:spPr>
      </p:pic>
      <p:pic>
        <p:nvPicPr>
          <p:cNvPr id="5" name="Slika 37">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573353" y="819567"/>
            <a:ext cx="1771832" cy="930209"/>
          </a:xfrm>
          <a:prstGeom prst="rect">
            <a:avLst/>
          </a:prstGeom>
          <a:noFill/>
          <a:ln cap="flat">
            <a:noFill/>
          </a:ln>
        </p:spPr>
      </p:pic>
      <p:sp>
        <p:nvSpPr>
          <p:cNvPr id="6" name="TekstniOkvir 36"/>
          <p:cNvSpPr txBox="1"/>
          <p:nvPr/>
        </p:nvSpPr>
        <p:spPr>
          <a:xfrm>
            <a:off x="2769342" y="1034149"/>
            <a:ext cx="4106661"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UEFA</a:t>
            </a:r>
            <a:r>
              <a:rPr lang="sv-SE" sz="2400" b="0" i="0" u="none" strike="noStrike" kern="1200" cap="none" spc="0" baseline="0">
                <a:solidFill>
                  <a:srgbClr val="000000"/>
                </a:solidFill>
                <a:uFillTx/>
                <a:latin typeface="Calibri"/>
              </a:rPr>
              <a:t> </a:t>
            </a:r>
            <a:r>
              <a:rPr lang="sv-SE" sz="2400" b="1" i="0" u="none" strike="noStrike" kern="1200" cap="none" spc="0" baseline="0">
                <a:solidFill>
                  <a:srgbClr val="000000"/>
                </a:solidFill>
                <a:uFillTx/>
                <a:latin typeface="Calibri"/>
              </a:rPr>
              <a:t>A</a:t>
            </a:r>
            <a:r>
              <a:rPr lang="sv-SE" sz="2400" b="0" i="0" u="none" strike="noStrike" kern="1200" cap="none" spc="0" baseline="0">
                <a:solidFill>
                  <a:srgbClr val="000000"/>
                </a:solidFill>
                <a:uFillTx/>
                <a:latin typeface="Calibri"/>
              </a:rPr>
              <a:t> </a:t>
            </a:r>
            <a:r>
              <a:rPr lang="sv-SE" sz="1800" b="1" i="0" u="none" strike="noStrike" kern="1200" cap="none" spc="0" baseline="0">
                <a:solidFill>
                  <a:srgbClr val="000000"/>
                </a:solidFill>
                <a:uFillTx/>
                <a:latin typeface="Calibri"/>
              </a:rPr>
              <a:t>L</a:t>
            </a:r>
            <a:r>
              <a:rPr lang="sv-SE" sz="1800" b="0" i="0" u="none" strike="noStrike" kern="1200" cap="none" spc="0" baseline="0">
                <a:solidFill>
                  <a:srgbClr val="000000"/>
                </a:solidFill>
                <a:uFillTx/>
                <a:latin typeface="Calibri"/>
              </a:rPr>
              <a:t>icenced </a:t>
            </a:r>
            <a:r>
              <a:rPr lang="sv-SE" sz="1800" b="1" i="0" u="none" strike="noStrike" kern="1200" cap="none" spc="0" baseline="0">
                <a:solidFill>
                  <a:srgbClr val="000000"/>
                </a:solidFill>
                <a:uFillTx/>
                <a:latin typeface="Calibri"/>
              </a:rPr>
              <a:t>f</a:t>
            </a:r>
            <a:r>
              <a:rPr lang="sv-SE" sz="1800" b="0" i="0" u="none" strike="noStrike" kern="1200" cap="none" spc="0" baseline="0">
                <a:solidFill>
                  <a:srgbClr val="000000"/>
                </a:solidFill>
                <a:uFillTx/>
                <a:latin typeface="Calibri"/>
              </a:rPr>
              <a:t>ootball </a:t>
            </a:r>
            <a:r>
              <a:rPr lang="sv-SE" sz="1800" b="1" i="0" u="none" strike="noStrike" kern="1200" cap="none" spc="0" baseline="0">
                <a:solidFill>
                  <a:srgbClr val="000000"/>
                </a:solidFill>
                <a:uFillTx/>
                <a:latin typeface="Calibri"/>
              </a:rPr>
              <a:t>c</a:t>
            </a:r>
            <a:r>
              <a:rPr lang="sv-SE" sz="1800" b="0" i="0" u="none" strike="noStrike" kern="1200" cap="none" spc="0" baseline="0">
                <a:solidFill>
                  <a:srgbClr val="000000"/>
                </a:solidFill>
                <a:uFillTx/>
                <a:latin typeface="Calibri"/>
              </a:rPr>
              <a:t>oach</a:t>
            </a:r>
            <a:endParaRPr lang="en-SE" sz="1800" b="0" i="0" u="none" strike="noStrike" kern="1200" cap="none" spc="0" baseline="0">
              <a:solidFill>
                <a:srgbClr val="000000"/>
              </a:solidFill>
              <a:uFillTx/>
              <a:latin typeface="Calibri"/>
            </a:endParaRPr>
          </a:p>
        </p:txBody>
      </p:sp>
      <p:sp>
        <p:nvSpPr>
          <p:cNvPr id="7" name="TekstniOkvir 17"/>
          <p:cNvSpPr txBox="1"/>
          <p:nvPr/>
        </p:nvSpPr>
        <p:spPr>
          <a:xfrm>
            <a:off x="7389504" y="97520"/>
            <a:ext cx="4802492" cy="138499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Email: </a:t>
            </a:r>
            <a:r>
              <a:rPr lang="sv-SE" sz="1200" b="0" i="0" u="none" strike="noStrike" kern="1200" cap="none" spc="0" baseline="0">
                <a:solidFill>
                  <a:srgbClr val="000000"/>
                </a:solidFill>
                <a:uFillTx/>
                <a:latin typeface="Calibri"/>
                <a:hlinkClick r:id="rId4"/>
              </a:rPr>
              <a:t>jusufzukic1234@gmail.com</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Tel:    </a:t>
            </a:r>
            <a:r>
              <a:rPr lang="sv-SE" sz="1200" b="0" i="0" u="none" strike="noStrike" kern="1200" cap="none" spc="0" baseline="0">
                <a:solidFill>
                  <a:srgbClr val="0070C0"/>
                </a:solidFill>
                <a:uFillTx/>
                <a:latin typeface="Calibri"/>
              </a:rPr>
              <a:t>+46720109626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Twitter: </a:t>
            </a:r>
            <a:r>
              <a:rPr lang="sv-SE" sz="1200" b="0" i="0" u="none" strike="noStrike" kern="1200" cap="none" spc="0" baseline="0">
                <a:solidFill>
                  <a:srgbClr val="000000"/>
                </a:solidFill>
                <a:uFillTx/>
                <a:latin typeface="Calibri"/>
                <a:hlinkClick r:id="rId5"/>
              </a:rPr>
              <a:t>https://twitter.com/JusufZukic?t=MYh5KFrLfAxYeuK_-l0E1A&amp;s=08</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Linkedln</a:t>
            </a:r>
            <a:r>
              <a:rPr lang="sv-SE" sz="1200" b="1" i="0" u="none" strike="noStrike" kern="1200" cap="none" spc="0" baseline="0">
                <a:solidFill>
                  <a:srgbClr val="0070C0"/>
                </a:solidFill>
                <a:uFillTx/>
                <a:latin typeface="Calibri"/>
              </a:rPr>
              <a:t>: https://www.linkedin.com/in/jusuf-zukic-4720b01a7</a:t>
            </a:r>
            <a:endParaRPr lang="en-SE" sz="1400" b="0" i="0" u="none" strike="noStrike" kern="1200" cap="none" spc="0" baseline="0">
              <a:solidFill>
                <a:srgbClr val="0070C0"/>
              </a:solidFill>
              <a:uFillTx/>
              <a:latin typeface="Calibri"/>
            </a:endParaRPr>
          </a:p>
        </p:txBody>
      </p:sp>
      <p:sp>
        <p:nvSpPr>
          <p:cNvPr id="8" name="TekstniOkvir 9"/>
          <p:cNvSpPr txBox="1"/>
          <p:nvPr/>
        </p:nvSpPr>
        <p:spPr>
          <a:xfrm>
            <a:off x="374401" y="2364967"/>
            <a:ext cx="10466423" cy="4524314"/>
          </a:xfrm>
          <a:prstGeom prst="rect">
            <a:avLst/>
          </a:prstGeom>
          <a:noFill/>
          <a:ln cap="flat">
            <a:noFill/>
          </a:ln>
        </p:spPr>
        <p:txBody>
          <a:bodyPr vert="horz" wrap="square" lIns="91440" tIns="45720" rIns="91440" bIns="45720" anchor="t" anchorCtr="0" compatLnSpc="1">
            <a:spAutoFit/>
          </a:bodyPr>
          <a:lstStyle/>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Calibri"/>
              </a:rPr>
              <a:t>As a coach, daily management and preparation of the team by the upcoming match schedule, player development strategy and club philosophy. </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1" i="0" u="none" strike="noStrike" kern="1200" cap="none" spc="0" baseline="0">
              <a:solidFill>
                <a:srgbClr val="000000"/>
              </a:solidFill>
              <a:uFillTx/>
              <a:latin typeface="Calibri"/>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Calibri"/>
              </a:rPr>
              <a:t> Preparing team training sessions or delegating these responsibilities to coaches, conducting exercises specific to player development and developing exercises through player accountability and decision making and player physical demands.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Calibri"/>
              </a:rPr>
              <a:t>  </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Calibri"/>
              </a:rPr>
              <a:t>Managed the entire football periodization, intelligently allocating resources and leading, remained strongly aware of the team and player development at the youth level, making way for a quick transition to the older generations. </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1" i="0" u="none" strike="noStrike" kern="1200" cap="none" spc="0" baseline="0">
              <a:solidFill>
                <a:srgbClr val="000000"/>
              </a:solidFill>
              <a:uFillTx/>
              <a:latin typeface="Calibri"/>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Calibri"/>
              </a:rPr>
              <a:t> Provided guidance and motivation in the constant progress of the club's coaching and other background staff to ensure that the club fosters as professional an environment as possible.</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1" i="0" u="none" strike="noStrike" kern="1200" cap="none" spc="0" baseline="0">
              <a:solidFill>
                <a:srgbClr val="000000"/>
              </a:solidFill>
              <a:uFillTx/>
              <a:latin typeface="Calibri"/>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Calibri"/>
              </a:rPr>
              <a:t> Worked individually with the players to gain the conditions for promotion to the next generation as soon as possible. </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1" i="0" u="none" strike="noStrike" kern="1200" cap="none" spc="0" baseline="0">
              <a:solidFill>
                <a:srgbClr val="000000"/>
              </a:solidFill>
              <a:uFillTx/>
              <a:latin typeface="Calibri"/>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Calibri"/>
              </a:rPr>
              <a:t> In 4 years, as the head coach of the U17  generation sent 68 players to the U19 team, and 10 players signed contracts with the A team directly from U17.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Calibri"/>
              </a:rPr>
              <a:t> </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Calibri"/>
              </a:rPr>
              <a:t> In mostly focused on the development of players in 4 years as a head coach still won the league 2 times and finished 2nd once as 3</a:t>
            </a:r>
            <a:r>
              <a:rPr lang="en-GB" sz="1200" b="1" i="0" u="none" strike="noStrike" kern="1200" cap="none" spc="0" baseline="30000">
                <a:solidFill>
                  <a:srgbClr val="000000"/>
                </a:solidFill>
                <a:uFillTx/>
                <a:latin typeface="Calibri"/>
              </a:rPr>
              <a:t>rd</a:t>
            </a:r>
            <a:r>
              <a:rPr lang="en-GB" sz="1200" b="1" i="0" u="none" strike="noStrike" kern="0" cap="none" spc="0" baseline="0">
                <a:solidFill>
                  <a:srgbClr val="000000"/>
                </a:solidFill>
                <a:uFillTx/>
                <a:latin typeface="Calibri"/>
              </a:rPr>
              <a:t>.2020 winner of u16 league and in general play off finished in 8 place</a:t>
            </a:r>
            <a:r>
              <a:rPr lang="en-GB" sz="1200" b="1" i="0" u="none" strike="noStrike" kern="1200" cap="none" spc="0" baseline="0">
                <a:solidFill>
                  <a:srgbClr val="000000"/>
                </a:solidFill>
                <a:uFillTx/>
                <a:latin typeface="Calibri"/>
              </a:rPr>
              <a:t>. </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1" i="0" u="none" strike="noStrike" kern="1200" cap="none" spc="0" baseline="0">
              <a:solidFill>
                <a:srgbClr val="000000"/>
              </a:solidFill>
              <a:uFillTx/>
              <a:latin typeface="Calibri"/>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Calibri"/>
              </a:rPr>
              <a:t>Constantly working on video analysis and with solid communication helps the players to understand the responsibilities and work process as players.  </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1" i="0" u="none" strike="noStrike" kern="1200" cap="none" spc="0" baseline="0">
              <a:solidFill>
                <a:srgbClr val="000000"/>
              </a:solidFill>
              <a:uFillTx/>
              <a:latin typeface="Calibri"/>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Calibri"/>
              </a:rPr>
              <a:t>Achieved an open relationship with the players so that they would always have support and a close and open relationship where the coach-player line was never crossed. </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1" i="0" u="none" strike="noStrike" kern="1200" cap="none" spc="0" baseline="0">
              <a:solidFill>
                <a:srgbClr val="000000"/>
              </a:solidFill>
              <a:uFillTx/>
              <a:latin typeface="Calibri"/>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Calibri"/>
              </a:rPr>
              <a:t> With leadership abilities,  always firmly stood behind decisions and took responsibility for everything necessary.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12">
    <p:bg>
      <p:bgPr>
        <a:solidFill>
          <a:srgbClr val="FBE5D6"/>
        </a:solidFill>
        <a:effectLst/>
      </p:bgPr>
    </p:bg>
    <p:spTree>
      <p:nvGrpSpPr>
        <p:cNvPr id="1" name=""/>
        <p:cNvGrpSpPr/>
        <p:nvPr/>
      </p:nvGrpSpPr>
      <p:grpSpPr>
        <a:xfrm>
          <a:off x="0" y="0"/>
          <a:ext cx="0" cy="0"/>
          <a:chOff x="0" y="0"/>
          <a:chExt cx="0" cy="0"/>
        </a:xfrm>
      </p:grpSpPr>
      <p:sp>
        <p:nvSpPr>
          <p:cNvPr id="2" name="Pravokutnik: zaobljeni kutovi 5"/>
          <p:cNvSpPr/>
          <p:nvPr/>
        </p:nvSpPr>
        <p:spPr>
          <a:xfrm>
            <a:off x="0" y="1861736"/>
            <a:ext cx="12126900" cy="48278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DAE3F3"/>
                </a:solidFill>
                <a:uFillTx/>
                <a:latin typeface="Amasis MT Pro" pitchFamily="18"/>
              </a:rPr>
              <a:t> Coaching philosophy</a:t>
            </a:r>
            <a:endParaRPr lang="en-SE" sz="2400" b="1" i="0" u="none" strike="noStrike" kern="1200" cap="none" spc="0" baseline="0">
              <a:solidFill>
                <a:srgbClr val="DAE3F3"/>
              </a:solidFill>
              <a:uFillTx/>
              <a:latin typeface="Amasis MT Pro" pitchFamily="18"/>
            </a:endParaRPr>
          </a:p>
        </p:txBody>
      </p:sp>
      <p:sp>
        <p:nvSpPr>
          <p:cNvPr id="3" name="Pravokutnik 6"/>
          <p:cNvSpPr/>
          <p:nvPr/>
        </p:nvSpPr>
        <p:spPr>
          <a:xfrm>
            <a:off x="2035618" y="-62883"/>
            <a:ext cx="4378119" cy="1077218"/>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4400" b="1" i="0" u="none" strike="noStrike" kern="1200" cap="none" spc="0" baseline="0">
                <a:solidFill>
                  <a:srgbClr val="0D0D0D"/>
                </a:solidFill>
                <a:effectLst>
                  <a:outerShdw dist="22860" dir="5400000">
                    <a:srgbClr val="000000"/>
                  </a:outerShdw>
                </a:effectLst>
                <a:uFillTx/>
                <a:latin typeface="Copperplate Gothic Bold" pitchFamily="34"/>
              </a:rPr>
              <a:t>JUSUF ZUKIC</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D0D0D"/>
                </a:solidFill>
                <a:effectLst>
                  <a:outerShdw dist="22860" dir="5400000">
                    <a:srgbClr val="000000"/>
                  </a:outerShdw>
                </a:effectLst>
                <a:uFillTx/>
                <a:latin typeface="Copperplate Gothic Bold" pitchFamily="34"/>
              </a:rPr>
              <a:t>08/09/1983</a:t>
            </a:r>
            <a:endParaRPr lang="hr-HR" sz="2000" b="1" i="0" u="none" strike="noStrike" kern="1200" cap="none" spc="0" baseline="0">
              <a:solidFill>
                <a:srgbClr val="0D0D0D"/>
              </a:solidFill>
              <a:effectLst>
                <a:outerShdw dist="22860" dir="5400000">
                  <a:srgbClr val="000000"/>
                </a:outerShdw>
              </a:effectLst>
              <a:uFillTx/>
              <a:latin typeface="Copperplate Gothic Bold" pitchFamily="34"/>
            </a:endParaRPr>
          </a:p>
        </p:txBody>
      </p:sp>
      <p:pic>
        <p:nvPicPr>
          <p:cNvPr id="4" name="Slika 34">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37526" y="-90790"/>
            <a:ext cx="2085975" cy="1943100"/>
          </a:xfrm>
          <a:prstGeom prst="rect">
            <a:avLst/>
          </a:prstGeom>
          <a:noFill/>
          <a:ln cap="flat">
            <a:noFill/>
          </a:ln>
        </p:spPr>
      </p:pic>
      <p:pic>
        <p:nvPicPr>
          <p:cNvPr id="5" name="Slika 37">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573353" y="819567"/>
            <a:ext cx="1771832" cy="930209"/>
          </a:xfrm>
          <a:prstGeom prst="rect">
            <a:avLst/>
          </a:prstGeom>
          <a:noFill/>
          <a:ln cap="flat">
            <a:noFill/>
          </a:ln>
        </p:spPr>
      </p:pic>
      <p:sp>
        <p:nvSpPr>
          <p:cNvPr id="6" name="TekstniOkvir 36"/>
          <p:cNvSpPr txBox="1"/>
          <p:nvPr/>
        </p:nvSpPr>
        <p:spPr>
          <a:xfrm>
            <a:off x="2769342" y="1034149"/>
            <a:ext cx="4106661"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UEFA</a:t>
            </a:r>
            <a:r>
              <a:rPr lang="sv-SE" sz="2400" b="0" i="0" u="none" strike="noStrike" kern="1200" cap="none" spc="0" baseline="0">
                <a:solidFill>
                  <a:srgbClr val="000000"/>
                </a:solidFill>
                <a:uFillTx/>
                <a:latin typeface="Calibri"/>
              </a:rPr>
              <a:t> </a:t>
            </a:r>
            <a:r>
              <a:rPr lang="sv-SE" sz="2400" b="1" i="0" u="none" strike="noStrike" kern="1200" cap="none" spc="0" baseline="0">
                <a:solidFill>
                  <a:srgbClr val="000000"/>
                </a:solidFill>
                <a:uFillTx/>
                <a:latin typeface="Calibri"/>
              </a:rPr>
              <a:t>A</a:t>
            </a:r>
            <a:r>
              <a:rPr lang="sv-SE" sz="2400" b="0" i="0" u="none" strike="noStrike" kern="1200" cap="none" spc="0" baseline="0">
                <a:solidFill>
                  <a:srgbClr val="000000"/>
                </a:solidFill>
                <a:uFillTx/>
                <a:latin typeface="Calibri"/>
              </a:rPr>
              <a:t> </a:t>
            </a:r>
            <a:r>
              <a:rPr lang="sv-SE" sz="1800" b="1" i="0" u="none" strike="noStrike" kern="1200" cap="none" spc="0" baseline="0">
                <a:solidFill>
                  <a:srgbClr val="000000"/>
                </a:solidFill>
                <a:uFillTx/>
                <a:latin typeface="Calibri"/>
              </a:rPr>
              <a:t>L</a:t>
            </a:r>
            <a:r>
              <a:rPr lang="sv-SE" sz="1800" b="0" i="0" u="none" strike="noStrike" kern="1200" cap="none" spc="0" baseline="0">
                <a:solidFill>
                  <a:srgbClr val="000000"/>
                </a:solidFill>
                <a:uFillTx/>
                <a:latin typeface="Calibri"/>
              </a:rPr>
              <a:t>icenced </a:t>
            </a:r>
            <a:r>
              <a:rPr lang="sv-SE" sz="1800" b="1" i="0" u="none" strike="noStrike" kern="1200" cap="none" spc="0" baseline="0">
                <a:solidFill>
                  <a:srgbClr val="000000"/>
                </a:solidFill>
                <a:uFillTx/>
                <a:latin typeface="Calibri"/>
              </a:rPr>
              <a:t>f</a:t>
            </a:r>
            <a:r>
              <a:rPr lang="sv-SE" sz="1800" b="0" i="0" u="none" strike="noStrike" kern="1200" cap="none" spc="0" baseline="0">
                <a:solidFill>
                  <a:srgbClr val="000000"/>
                </a:solidFill>
                <a:uFillTx/>
                <a:latin typeface="Calibri"/>
              </a:rPr>
              <a:t>ootball </a:t>
            </a:r>
            <a:r>
              <a:rPr lang="sv-SE" sz="1800" b="1" i="0" u="none" strike="noStrike" kern="1200" cap="none" spc="0" baseline="0">
                <a:solidFill>
                  <a:srgbClr val="000000"/>
                </a:solidFill>
                <a:uFillTx/>
                <a:latin typeface="Calibri"/>
              </a:rPr>
              <a:t>c</a:t>
            </a:r>
            <a:r>
              <a:rPr lang="sv-SE" sz="1800" b="0" i="0" u="none" strike="noStrike" kern="1200" cap="none" spc="0" baseline="0">
                <a:solidFill>
                  <a:srgbClr val="000000"/>
                </a:solidFill>
                <a:uFillTx/>
                <a:latin typeface="Calibri"/>
              </a:rPr>
              <a:t>oach</a:t>
            </a:r>
            <a:endParaRPr lang="en-SE" sz="1800" b="0" i="0" u="none" strike="noStrike" kern="1200" cap="none" spc="0" baseline="0">
              <a:solidFill>
                <a:srgbClr val="000000"/>
              </a:solidFill>
              <a:uFillTx/>
              <a:latin typeface="Calibri"/>
            </a:endParaRPr>
          </a:p>
        </p:txBody>
      </p:sp>
      <p:sp>
        <p:nvSpPr>
          <p:cNvPr id="7" name="TekstniOkvir 17"/>
          <p:cNvSpPr txBox="1"/>
          <p:nvPr/>
        </p:nvSpPr>
        <p:spPr>
          <a:xfrm>
            <a:off x="7389504" y="97520"/>
            <a:ext cx="4802492" cy="138499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Email: </a:t>
            </a:r>
            <a:r>
              <a:rPr lang="sv-SE" sz="1200" b="0" i="0" u="none" strike="noStrike" kern="1200" cap="none" spc="0" baseline="0">
                <a:solidFill>
                  <a:srgbClr val="000000"/>
                </a:solidFill>
                <a:uFillTx/>
                <a:latin typeface="Calibri"/>
                <a:hlinkClick r:id="rId4"/>
              </a:rPr>
              <a:t>jusufzukic1234@gmail.com</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Tel:    </a:t>
            </a:r>
            <a:r>
              <a:rPr lang="sv-SE" sz="1200" b="0" i="0" u="none" strike="noStrike" kern="1200" cap="none" spc="0" baseline="0">
                <a:solidFill>
                  <a:srgbClr val="0070C0"/>
                </a:solidFill>
                <a:uFillTx/>
                <a:latin typeface="Calibri"/>
              </a:rPr>
              <a:t>+46720109626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Twitter: </a:t>
            </a:r>
            <a:r>
              <a:rPr lang="sv-SE" sz="1200" b="0" i="0" u="none" strike="noStrike" kern="1200" cap="none" spc="0" baseline="0">
                <a:solidFill>
                  <a:srgbClr val="000000"/>
                </a:solidFill>
                <a:uFillTx/>
                <a:latin typeface="Calibri"/>
                <a:hlinkClick r:id="rId5"/>
              </a:rPr>
              <a:t>https://twitter.com/JusufZukic?t=MYh5KFrLfAxYeuK_-l0E1A&amp;s=08</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Linkedln</a:t>
            </a:r>
            <a:r>
              <a:rPr lang="sv-SE" sz="1200" b="1" i="0" u="none" strike="noStrike" kern="1200" cap="none" spc="0" baseline="0">
                <a:solidFill>
                  <a:srgbClr val="0070C0"/>
                </a:solidFill>
                <a:uFillTx/>
                <a:latin typeface="Calibri"/>
              </a:rPr>
              <a:t>: https://www.linkedin.com/in/jusuf-zukic-4720b01a7</a:t>
            </a:r>
            <a:endParaRPr lang="en-SE" sz="1400" b="0" i="0" u="none" strike="noStrike" kern="1200" cap="none" spc="0" baseline="0">
              <a:solidFill>
                <a:srgbClr val="0070C0"/>
              </a:solidFill>
              <a:uFillTx/>
              <a:latin typeface="Calibri"/>
            </a:endParaRPr>
          </a:p>
        </p:txBody>
      </p:sp>
      <p:sp>
        <p:nvSpPr>
          <p:cNvPr id="8" name="TekstniOkvir 19"/>
          <p:cNvSpPr txBox="1"/>
          <p:nvPr/>
        </p:nvSpPr>
        <p:spPr>
          <a:xfrm>
            <a:off x="209745" y="2456480"/>
            <a:ext cx="11177835" cy="397031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a:solidFill>
                  <a:srgbClr val="000000"/>
                </a:solidFill>
                <a:uFillTx/>
                <a:latin typeface="Calibri"/>
              </a:rPr>
              <a:t>I work in a way that we always think first for the players and for the club. Our players need to know that they are always first and that they are part of a great club. Coaches are a service to the players and the club, if the players get the proper education, the coaches will get direct development for themselves. Working principles are always on the way to helping each other and the players. My working principles will be that we have to work for the club and the players, and my point of all will be to help the players and the club in the future. My work focus will always be on developing players and helping players get educated for the next steps. In the principles of work  i will always focus on the importance of presenting and developing young players and they will feel that our club counts on them, i will teach players to understand their importance and I will not stop them from moving forward. The key things will be focused on creating players in a football and human way, and in our team coach will provide everything to help the players and prepare them for the next steps in the older generations.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a:solidFill>
                  <a:srgbClr val="000000"/>
                </a:solidFill>
                <a:uFillTx/>
                <a:latin typeface="Calibri"/>
              </a:rPr>
              <a:t> -Work ethics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a:solidFill>
                  <a:srgbClr val="000000"/>
                </a:solidFill>
                <a:uFillTx/>
                <a:latin typeface="Calibri"/>
              </a:rPr>
              <a:t> I will always respect our work, I will always come to work positive, and will leave all private personal problems at home and always keep in mind that my behavior directly affects our players. I will be a role model for the players, and with the development of football, they will also need to have development as persons. Any problem, misunderstanding between coaches I will solve in peace, not in front of the players, they must know that we are super unique. I must always be positive and we must share happiness together. My enthusiasm would always be at the top, because a group of young people depend on us in many aspects. I will give “open hands” to everyone in our club and we will be open to talk and share everything with other coaches from our club because everything that separates us from our club colors makes us unique. Our club makes us close along with the same goals for the future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Slide11">
    <p:bg>
      <p:bgPr>
        <a:solidFill>
          <a:srgbClr val="FBE5D6"/>
        </a:solidFill>
        <a:effectLst/>
      </p:bgPr>
    </p:bg>
    <p:spTree>
      <p:nvGrpSpPr>
        <p:cNvPr id="1" name=""/>
        <p:cNvGrpSpPr/>
        <p:nvPr/>
      </p:nvGrpSpPr>
      <p:grpSpPr>
        <a:xfrm>
          <a:off x="0" y="0"/>
          <a:ext cx="0" cy="0"/>
          <a:chOff x="0" y="0"/>
          <a:chExt cx="0" cy="0"/>
        </a:xfrm>
      </p:grpSpPr>
      <p:sp>
        <p:nvSpPr>
          <p:cNvPr id="2" name="Pravokutnik: zaobljeni kutovi 5"/>
          <p:cNvSpPr/>
          <p:nvPr/>
        </p:nvSpPr>
        <p:spPr>
          <a:xfrm>
            <a:off x="0" y="1861736"/>
            <a:ext cx="12126900" cy="48278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DAE3F3"/>
                </a:solidFill>
                <a:uFillTx/>
                <a:latin typeface="Amasis MT Pro" pitchFamily="18"/>
              </a:rPr>
              <a:t> Coaching philosophy</a:t>
            </a:r>
            <a:endParaRPr lang="en-SE" sz="2400" b="1" i="0" u="none" strike="noStrike" kern="1200" cap="none" spc="0" baseline="0">
              <a:solidFill>
                <a:srgbClr val="DAE3F3"/>
              </a:solidFill>
              <a:uFillTx/>
              <a:latin typeface="Amasis MT Pro" pitchFamily="18"/>
            </a:endParaRPr>
          </a:p>
        </p:txBody>
      </p:sp>
      <p:sp>
        <p:nvSpPr>
          <p:cNvPr id="3" name="Pravokutnik 6"/>
          <p:cNvSpPr/>
          <p:nvPr/>
        </p:nvSpPr>
        <p:spPr>
          <a:xfrm>
            <a:off x="2035618" y="-62883"/>
            <a:ext cx="4378119" cy="1077218"/>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4400" b="1" i="0" u="none" strike="noStrike" kern="1200" cap="none" spc="0" baseline="0">
                <a:solidFill>
                  <a:srgbClr val="0D0D0D"/>
                </a:solidFill>
                <a:effectLst>
                  <a:outerShdw dist="22860" dir="5400000">
                    <a:srgbClr val="000000"/>
                  </a:outerShdw>
                </a:effectLst>
                <a:uFillTx/>
                <a:latin typeface="Copperplate Gothic Bold" pitchFamily="34"/>
              </a:rPr>
              <a:t>JUSUF ZUKIC</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D0D0D"/>
                </a:solidFill>
                <a:effectLst>
                  <a:outerShdw dist="22860" dir="5400000">
                    <a:srgbClr val="000000"/>
                  </a:outerShdw>
                </a:effectLst>
                <a:uFillTx/>
                <a:latin typeface="Copperplate Gothic Bold" pitchFamily="34"/>
              </a:rPr>
              <a:t>08/09/1983</a:t>
            </a:r>
            <a:endParaRPr lang="hr-HR" sz="2000" b="1" i="0" u="none" strike="noStrike" kern="1200" cap="none" spc="0" baseline="0">
              <a:solidFill>
                <a:srgbClr val="0D0D0D"/>
              </a:solidFill>
              <a:effectLst>
                <a:outerShdw dist="22860" dir="5400000">
                  <a:srgbClr val="000000"/>
                </a:outerShdw>
              </a:effectLst>
              <a:uFillTx/>
              <a:latin typeface="Copperplate Gothic Bold" pitchFamily="34"/>
            </a:endParaRPr>
          </a:p>
        </p:txBody>
      </p:sp>
      <p:pic>
        <p:nvPicPr>
          <p:cNvPr id="4" name="Slika 34">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37526" y="-90790"/>
            <a:ext cx="2085975" cy="1943100"/>
          </a:xfrm>
          <a:prstGeom prst="rect">
            <a:avLst/>
          </a:prstGeom>
          <a:noFill/>
          <a:ln cap="flat">
            <a:noFill/>
          </a:ln>
        </p:spPr>
      </p:pic>
      <p:pic>
        <p:nvPicPr>
          <p:cNvPr id="5" name="Slika 37">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573353" y="819567"/>
            <a:ext cx="1771832" cy="930209"/>
          </a:xfrm>
          <a:prstGeom prst="rect">
            <a:avLst/>
          </a:prstGeom>
          <a:noFill/>
          <a:ln cap="flat">
            <a:noFill/>
          </a:ln>
        </p:spPr>
      </p:pic>
      <p:sp>
        <p:nvSpPr>
          <p:cNvPr id="6" name="TekstniOkvir 36"/>
          <p:cNvSpPr txBox="1"/>
          <p:nvPr/>
        </p:nvSpPr>
        <p:spPr>
          <a:xfrm>
            <a:off x="2769342" y="1034149"/>
            <a:ext cx="4106661"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UEFA</a:t>
            </a:r>
            <a:r>
              <a:rPr lang="sv-SE" sz="2400" b="0" i="0" u="none" strike="noStrike" kern="1200" cap="none" spc="0" baseline="0">
                <a:solidFill>
                  <a:srgbClr val="000000"/>
                </a:solidFill>
                <a:uFillTx/>
                <a:latin typeface="Calibri"/>
              </a:rPr>
              <a:t> </a:t>
            </a:r>
            <a:r>
              <a:rPr lang="sv-SE" sz="2400" b="1" i="0" u="none" strike="noStrike" kern="1200" cap="none" spc="0" baseline="0">
                <a:solidFill>
                  <a:srgbClr val="000000"/>
                </a:solidFill>
                <a:uFillTx/>
                <a:latin typeface="Calibri"/>
              </a:rPr>
              <a:t>A</a:t>
            </a:r>
            <a:r>
              <a:rPr lang="sv-SE" sz="2400" b="0" i="0" u="none" strike="noStrike" kern="1200" cap="none" spc="0" baseline="0">
                <a:solidFill>
                  <a:srgbClr val="000000"/>
                </a:solidFill>
                <a:uFillTx/>
                <a:latin typeface="Calibri"/>
              </a:rPr>
              <a:t> </a:t>
            </a:r>
            <a:r>
              <a:rPr lang="sv-SE" sz="1800" b="1" i="0" u="none" strike="noStrike" kern="1200" cap="none" spc="0" baseline="0">
                <a:solidFill>
                  <a:srgbClr val="000000"/>
                </a:solidFill>
                <a:uFillTx/>
                <a:latin typeface="Calibri"/>
              </a:rPr>
              <a:t>L</a:t>
            </a:r>
            <a:r>
              <a:rPr lang="sv-SE" sz="1800" b="0" i="0" u="none" strike="noStrike" kern="1200" cap="none" spc="0" baseline="0">
                <a:solidFill>
                  <a:srgbClr val="000000"/>
                </a:solidFill>
                <a:uFillTx/>
                <a:latin typeface="Calibri"/>
              </a:rPr>
              <a:t>icenced </a:t>
            </a:r>
            <a:r>
              <a:rPr lang="sv-SE" sz="1800" b="1" i="0" u="none" strike="noStrike" kern="1200" cap="none" spc="0" baseline="0">
                <a:solidFill>
                  <a:srgbClr val="000000"/>
                </a:solidFill>
                <a:uFillTx/>
                <a:latin typeface="Calibri"/>
              </a:rPr>
              <a:t>f</a:t>
            </a:r>
            <a:r>
              <a:rPr lang="sv-SE" sz="1800" b="0" i="0" u="none" strike="noStrike" kern="1200" cap="none" spc="0" baseline="0">
                <a:solidFill>
                  <a:srgbClr val="000000"/>
                </a:solidFill>
                <a:uFillTx/>
                <a:latin typeface="Calibri"/>
              </a:rPr>
              <a:t>ootball </a:t>
            </a:r>
            <a:r>
              <a:rPr lang="sv-SE" sz="1800" b="1" i="0" u="none" strike="noStrike" kern="1200" cap="none" spc="0" baseline="0">
                <a:solidFill>
                  <a:srgbClr val="000000"/>
                </a:solidFill>
                <a:uFillTx/>
                <a:latin typeface="Calibri"/>
              </a:rPr>
              <a:t>c</a:t>
            </a:r>
            <a:r>
              <a:rPr lang="sv-SE" sz="1800" b="0" i="0" u="none" strike="noStrike" kern="1200" cap="none" spc="0" baseline="0">
                <a:solidFill>
                  <a:srgbClr val="000000"/>
                </a:solidFill>
                <a:uFillTx/>
                <a:latin typeface="Calibri"/>
              </a:rPr>
              <a:t>oach</a:t>
            </a:r>
            <a:endParaRPr lang="en-SE" sz="1800" b="0" i="0" u="none" strike="noStrike" kern="1200" cap="none" spc="0" baseline="0">
              <a:solidFill>
                <a:srgbClr val="000000"/>
              </a:solidFill>
              <a:uFillTx/>
              <a:latin typeface="Calibri"/>
            </a:endParaRPr>
          </a:p>
        </p:txBody>
      </p:sp>
      <p:sp>
        <p:nvSpPr>
          <p:cNvPr id="7" name="TekstniOkvir 17"/>
          <p:cNvSpPr txBox="1"/>
          <p:nvPr/>
        </p:nvSpPr>
        <p:spPr>
          <a:xfrm>
            <a:off x="7389504" y="97520"/>
            <a:ext cx="4802492" cy="138499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Email: </a:t>
            </a:r>
            <a:r>
              <a:rPr lang="sv-SE" sz="1200" b="0" i="0" u="none" strike="noStrike" kern="1200" cap="none" spc="0" baseline="0">
                <a:solidFill>
                  <a:srgbClr val="000000"/>
                </a:solidFill>
                <a:uFillTx/>
                <a:latin typeface="Calibri"/>
                <a:hlinkClick r:id="rId4"/>
              </a:rPr>
              <a:t>jusufzukic1234@gmail.com</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Tel:    </a:t>
            </a:r>
            <a:r>
              <a:rPr lang="sv-SE" sz="1200" b="0" i="0" u="none" strike="noStrike" kern="1200" cap="none" spc="0" baseline="0">
                <a:solidFill>
                  <a:srgbClr val="0070C0"/>
                </a:solidFill>
                <a:uFillTx/>
                <a:latin typeface="Calibri"/>
              </a:rPr>
              <a:t>+46720109626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Twitter: </a:t>
            </a:r>
            <a:r>
              <a:rPr lang="sv-SE" sz="1200" b="0" i="0" u="none" strike="noStrike" kern="1200" cap="none" spc="0" baseline="0">
                <a:solidFill>
                  <a:srgbClr val="000000"/>
                </a:solidFill>
                <a:uFillTx/>
                <a:latin typeface="Calibri"/>
                <a:hlinkClick r:id="rId5"/>
              </a:rPr>
              <a:t>https://twitter.com/JusufZukic?t=MYh5KFrLfAxYeuK_-l0E1A&amp;s=08</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Linkedln</a:t>
            </a:r>
            <a:r>
              <a:rPr lang="sv-SE" sz="1200" b="1" i="0" u="none" strike="noStrike" kern="1200" cap="none" spc="0" baseline="0">
                <a:solidFill>
                  <a:srgbClr val="0070C0"/>
                </a:solidFill>
                <a:uFillTx/>
                <a:latin typeface="Calibri"/>
              </a:rPr>
              <a:t>: https://www.linkedin.com/in/jusuf-zukic-4720b01a7</a:t>
            </a:r>
            <a:endParaRPr lang="en-SE" sz="1400" b="0" i="0" u="none" strike="noStrike" kern="1200" cap="none" spc="0" baseline="0">
              <a:solidFill>
                <a:srgbClr val="0070C0"/>
              </a:solidFill>
              <a:uFillTx/>
              <a:latin typeface="Calibri"/>
            </a:endParaRPr>
          </a:p>
        </p:txBody>
      </p:sp>
      <p:sp>
        <p:nvSpPr>
          <p:cNvPr id="8" name="TekstniOkvir 34"/>
          <p:cNvSpPr txBox="1"/>
          <p:nvPr/>
        </p:nvSpPr>
        <p:spPr>
          <a:xfrm>
            <a:off x="293065" y="2597179"/>
            <a:ext cx="7427040"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0" cap="none" spc="0" baseline="0">
                <a:solidFill>
                  <a:srgbClr val="000000"/>
                </a:solidFill>
                <a:uFillTx/>
                <a:latin typeface="Amasis MT Pro" pitchFamily="18"/>
              </a:rPr>
              <a:t>General philosophy </a:t>
            </a:r>
            <a:endParaRPr lang="sv-SE" sz="2000" b="1" i="0" u="none" strike="noStrike" kern="1200" cap="none" spc="0" baseline="0">
              <a:solidFill>
                <a:srgbClr val="000000"/>
              </a:solidFill>
              <a:uFillTx/>
              <a:latin typeface="Amasis MT Pro" pitchFamily="18"/>
            </a:endParaRPr>
          </a:p>
        </p:txBody>
      </p:sp>
      <p:sp>
        <p:nvSpPr>
          <p:cNvPr id="9" name="TekstniOkvir 34"/>
          <p:cNvSpPr txBox="1"/>
          <p:nvPr/>
        </p:nvSpPr>
        <p:spPr>
          <a:xfrm>
            <a:off x="388610" y="3329394"/>
            <a:ext cx="7427040"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0" cap="none" spc="0" baseline="0">
                <a:solidFill>
                  <a:srgbClr val="000000"/>
                </a:solidFill>
                <a:uFillTx/>
                <a:latin typeface="Amasis MT Pro" pitchFamily="18"/>
              </a:rPr>
              <a:t>Trainings </a:t>
            </a:r>
            <a:endParaRPr lang="sv-SE" sz="2000" b="1" i="0" u="none" strike="noStrike" kern="1200" cap="none" spc="0" baseline="0">
              <a:solidFill>
                <a:srgbClr val="000000"/>
              </a:solidFill>
              <a:uFillTx/>
              <a:latin typeface="Amasis MT Pro" pitchFamily="18"/>
            </a:endParaRPr>
          </a:p>
        </p:txBody>
      </p:sp>
      <p:sp>
        <p:nvSpPr>
          <p:cNvPr id="10" name="TekstniOkvir 34"/>
          <p:cNvSpPr txBox="1"/>
          <p:nvPr/>
        </p:nvSpPr>
        <p:spPr>
          <a:xfrm>
            <a:off x="388610" y="4313425"/>
            <a:ext cx="7427040"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0" cap="none" spc="0" baseline="0">
                <a:solidFill>
                  <a:srgbClr val="000000"/>
                </a:solidFill>
                <a:uFillTx/>
                <a:latin typeface="Amasis MT Pro" pitchFamily="18"/>
              </a:rPr>
              <a:t>Players development </a:t>
            </a:r>
            <a:endParaRPr lang="sv-SE" sz="2000" b="1" i="0" u="none" strike="noStrike" kern="1200" cap="none" spc="0" baseline="0">
              <a:solidFill>
                <a:srgbClr val="000000"/>
              </a:solidFill>
              <a:uFillTx/>
              <a:latin typeface="Amasis MT Pro" pitchFamily="18"/>
            </a:endParaRPr>
          </a:p>
        </p:txBody>
      </p:sp>
      <p:sp>
        <p:nvSpPr>
          <p:cNvPr id="11" name="TekstniOkvir 34"/>
          <p:cNvSpPr txBox="1"/>
          <p:nvPr/>
        </p:nvSpPr>
        <p:spPr>
          <a:xfrm>
            <a:off x="388610" y="5084374"/>
            <a:ext cx="7427040"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0" cap="none" spc="0" baseline="0">
                <a:solidFill>
                  <a:srgbClr val="000000"/>
                </a:solidFill>
                <a:uFillTx/>
                <a:latin typeface="Amasis MT Pro" pitchFamily="18"/>
              </a:rPr>
              <a:t>Game plan </a:t>
            </a:r>
            <a:endParaRPr lang="sv-SE" sz="2000" b="1" i="0" u="none" strike="noStrike" kern="1200" cap="none" spc="0" baseline="0">
              <a:solidFill>
                <a:srgbClr val="000000"/>
              </a:solidFill>
              <a:uFillTx/>
              <a:latin typeface="Amasis MT Pro" pitchFamily="18"/>
            </a:endParaRPr>
          </a:p>
        </p:txBody>
      </p:sp>
      <p:sp>
        <p:nvSpPr>
          <p:cNvPr id="12" name="TekstniOkvir 34"/>
          <p:cNvSpPr txBox="1"/>
          <p:nvPr/>
        </p:nvSpPr>
        <p:spPr>
          <a:xfrm>
            <a:off x="388610" y="6038432"/>
            <a:ext cx="7427040"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0" cap="none" spc="0" baseline="0">
                <a:solidFill>
                  <a:srgbClr val="000000"/>
                </a:solidFill>
                <a:uFillTx/>
                <a:latin typeface="Amasis MT Pro" pitchFamily="18"/>
              </a:rPr>
              <a:t>Ambitions </a:t>
            </a:r>
            <a:endParaRPr lang="sv-SE" sz="2000" b="1" i="0" u="none" strike="noStrike" kern="1200" cap="none" spc="0" baseline="0">
              <a:solidFill>
                <a:srgbClr val="000000"/>
              </a:solidFill>
              <a:uFillTx/>
              <a:latin typeface="Amasis MT Pro" pitchFamily="18"/>
            </a:endParaRPr>
          </a:p>
        </p:txBody>
      </p:sp>
      <p:sp>
        <p:nvSpPr>
          <p:cNvPr id="13" name="Pravokutnik: zaobljeni kutovi 37"/>
          <p:cNvSpPr/>
          <p:nvPr/>
        </p:nvSpPr>
        <p:spPr>
          <a:xfrm>
            <a:off x="136017" y="5480319"/>
            <a:ext cx="7326511"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
        <p:nvSpPr>
          <p:cNvPr id="14" name="Pravokutnik: zaobljeni kutovi 37"/>
          <p:cNvSpPr/>
          <p:nvPr/>
        </p:nvSpPr>
        <p:spPr>
          <a:xfrm>
            <a:off x="136017" y="3001938"/>
            <a:ext cx="7326511"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
        <p:nvSpPr>
          <p:cNvPr id="15" name="Pravokutnik: zaobljeni kutovi 37"/>
          <p:cNvSpPr/>
          <p:nvPr/>
        </p:nvSpPr>
        <p:spPr>
          <a:xfrm>
            <a:off x="136017" y="4690679"/>
            <a:ext cx="7326511"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
        <p:nvSpPr>
          <p:cNvPr id="16" name="Pravokutnik: zaobljeni kutovi 37"/>
          <p:cNvSpPr/>
          <p:nvPr/>
        </p:nvSpPr>
        <p:spPr>
          <a:xfrm>
            <a:off x="136017" y="6442807"/>
            <a:ext cx="7326511"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
        <p:nvSpPr>
          <p:cNvPr id="17" name="Pravokutnik: zaobljeni kutovi 37"/>
          <p:cNvSpPr/>
          <p:nvPr/>
        </p:nvSpPr>
        <p:spPr>
          <a:xfrm>
            <a:off x="136017" y="3773902"/>
            <a:ext cx="7326511"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name="Slide13">
    <p:bg>
      <p:bgPr>
        <a:solidFill>
          <a:srgbClr val="FBE5D6"/>
        </a:solidFill>
        <a:effectLst/>
      </p:bgPr>
    </p:bg>
    <p:spTree>
      <p:nvGrpSpPr>
        <p:cNvPr id="1" name=""/>
        <p:cNvGrpSpPr/>
        <p:nvPr/>
      </p:nvGrpSpPr>
      <p:grpSpPr>
        <a:xfrm>
          <a:off x="0" y="0"/>
          <a:ext cx="0" cy="0"/>
          <a:chOff x="0" y="0"/>
          <a:chExt cx="0" cy="0"/>
        </a:xfrm>
      </p:grpSpPr>
      <p:sp>
        <p:nvSpPr>
          <p:cNvPr id="2" name="Pravokutnik: zaobljeni kutovi 5"/>
          <p:cNvSpPr/>
          <p:nvPr/>
        </p:nvSpPr>
        <p:spPr>
          <a:xfrm>
            <a:off x="0" y="1861736"/>
            <a:ext cx="12126900" cy="48278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DAE3F3"/>
                </a:solidFill>
                <a:uFillTx/>
                <a:latin typeface="Amasis MT Pro" pitchFamily="18"/>
              </a:rPr>
              <a:t> </a:t>
            </a:r>
            <a:r>
              <a:rPr lang="sv-SE" sz="2400" b="1" i="0" u="none" strike="noStrike" kern="0" cap="none" spc="0" baseline="0">
                <a:solidFill>
                  <a:srgbClr val="DAE3F3"/>
                </a:solidFill>
                <a:uFillTx/>
                <a:latin typeface="Amasis MT Pro" pitchFamily="18"/>
              </a:rPr>
              <a:t>General</a:t>
            </a:r>
            <a:r>
              <a:rPr lang="sv-SE" sz="2400" b="1" i="0" u="none" strike="noStrike" kern="1200" cap="none" spc="0" baseline="0">
                <a:solidFill>
                  <a:srgbClr val="DAE3F3"/>
                </a:solidFill>
                <a:uFillTx/>
                <a:latin typeface="Amasis MT Pro" pitchFamily="18"/>
              </a:rPr>
              <a:t> philosophy</a:t>
            </a:r>
            <a:endParaRPr lang="en-SE" sz="2400" b="1" i="0" u="none" strike="noStrike" kern="1200" cap="none" spc="0" baseline="0">
              <a:solidFill>
                <a:srgbClr val="DAE3F3"/>
              </a:solidFill>
              <a:uFillTx/>
              <a:latin typeface="Amasis MT Pro" pitchFamily="18"/>
            </a:endParaRPr>
          </a:p>
        </p:txBody>
      </p:sp>
      <p:sp>
        <p:nvSpPr>
          <p:cNvPr id="3" name="Pravokutnik 6"/>
          <p:cNvSpPr/>
          <p:nvPr/>
        </p:nvSpPr>
        <p:spPr>
          <a:xfrm>
            <a:off x="2035618" y="-62883"/>
            <a:ext cx="4378119" cy="1077218"/>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4400" b="1" i="0" u="none" strike="noStrike" kern="1200" cap="none" spc="0" baseline="0">
                <a:solidFill>
                  <a:srgbClr val="0D0D0D"/>
                </a:solidFill>
                <a:effectLst>
                  <a:outerShdw dist="22860" dir="5400000">
                    <a:srgbClr val="000000"/>
                  </a:outerShdw>
                </a:effectLst>
                <a:uFillTx/>
                <a:latin typeface="Copperplate Gothic Bold" pitchFamily="34"/>
              </a:rPr>
              <a:t>JUSUF ZUKIC</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D0D0D"/>
                </a:solidFill>
                <a:effectLst>
                  <a:outerShdw dist="22860" dir="5400000">
                    <a:srgbClr val="000000"/>
                  </a:outerShdw>
                </a:effectLst>
                <a:uFillTx/>
                <a:latin typeface="Copperplate Gothic Bold" pitchFamily="34"/>
              </a:rPr>
              <a:t>08/09/1983</a:t>
            </a:r>
            <a:endParaRPr lang="hr-HR" sz="2000" b="1" i="0" u="none" strike="noStrike" kern="1200" cap="none" spc="0" baseline="0">
              <a:solidFill>
                <a:srgbClr val="0D0D0D"/>
              </a:solidFill>
              <a:effectLst>
                <a:outerShdw dist="22860" dir="5400000">
                  <a:srgbClr val="000000"/>
                </a:outerShdw>
              </a:effectLst>
              <a:uFillTx/>
              <a:latin typeface="Copperplate Gothic Bold" pitchFamily="34"/>
            </a:endParaRPr>
          </a:p>
        </p:txBody>
      </p:sp>
      <p:pic>
        <p:nvPicPr>
          <p:cNvPr id="4" name="Slika 34">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37526" y="-90790"/>
            <a:ext cx="2085975" cy="1943100"/>
          </a:xfrm>
          <a:prstGeom prst="rect">
            <a:avLst/>
          </a:prstGeom>
          <a:noFill/>
          <a:ln cap="flat">
            <a:noFill/>
          </a:ln>
        </p:spPr>
      </p:pic>
      <p:pic>
        <p:nvPicPr>
          <p:cNvPr id="5" name="Slika 37">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573353" y="819567"/>
            <a:ext cx="1771832" cy="930209"/>
          </a:xfrm>
          <a:prstGeom prst="rect">
            <a:avLst/>
          </a:prstGeom>
          <a:noFill/>
          <a:ln cap="flat">
            <a:noFill/>
          </a:ln>
        </p:spPr>
      </p:pic>
      <p:sp>
        <p:nvSpPr>
          <p:cNvPr id="6" name="TekstniOkvir 36"/>
          <p:cNvSpPr txBox="1"/>
          <p:nvPr/>
        </p:nvSpPr>
        <p:spPr>
          <a:xfrm>
            <a:off x="2769342" y="1034149"/>
            <a:ext cx="4106661"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UEFA</a:t>
            </a:r>
            <a:r>
              <a:rPr lang="sv-SE" sz="2400" b="0" i="0" u="none" strike="noStrike" kern="1200" cap="none" spc="0" baseline="0">
                <a:solidFill>
                  <a:srgbClr val="000000"/>
                </a:solidFill>
                <a:uFillTx/>
                <a:latin typeface="Calibri"/>
              </a:rPr>
              <a:t> </a:t>
            </a:r>
            <a:r>
              <a:rPr lang="sv-SE" sz="2400" b="1" i="0" u="none" strike="noStrike" kern="1200" cap="none" spc="0" baseline="0">
                <a:solidFill>
                  <a:srgbClr val="000000"/>
                </a:solidFill>
                <a:uFillTx/>
                <a:latin typeface="Calibri"/>
              </a:rPr>
              <a:t>A</a:t>
            </a:r>
            <a:r>
              <a:rPr lang="sv-SE" sz="2400" b="0" i="0" u="none" strike="noStrike" kern="1200" cap="none" spc="0" baseline="0">
                <a:solidFill>
                  <a:srgbClr val="000000"/>
                </a:solidFill>
                <a:uFillTx/>
                <a:latin typeface="Calibri"/>
              </a:rPr>
              <a:t> </a:t>
            </a:r>
            <a:r>
              <a:rPr lang="sv-SE" sz="1800" b="1" i="0" u="none" strike="noStrike" kern="1200" cap="none" spc="0" baseline="0">
                <a:solidFill>
                  <a:srgbClr val="000000"/>
                </a:solidFill>
                <a:uFillTx/>
                <a:latin typeface="Calibri"/>
              </a:rPr>
              <a:t>L</a:t>
            </a:r>
            <a:r>
              <a:rPr lang="sv-SE" sz="1800" b="0" i="0" u="none" strike="noStrike" kern="1200" cap="none" spc="0" baseline="0">
                <a:solidFill>
                  <a:srgbClr val="000000"/>
                </a:solidFill>
                <a:uFillTx/>
                <a:latin typeface="Calibri"/>
              </a:rPr>
              <a:t>icenced </a:t>
            </a:r>
            <a:r>
              <a:rPr lang="sv-SE" sz="1800" b="1" i="0" u="none" strike="noStrike" kern="1200" cap="none" spc="0" baseline="0">
                <a:solidFill>
                  <a:srgbClr val="000000"/>
                </a:solidFill>
                <a:uFillTx/>
                <a:latin typeface="Calibri"/>
              </a:rPr>
              <a:t>f</a:t>
            </a:r>
            <a:r>
              <a:rPr lang="sv-SE" sz="1800" b="0" i="0" u="none" strike="noStrike" kern="1200" cap="none" spc="0" baseline="0">
                <a:solidFill>
                  <a:srgbClr val="000000"/>
                </a:solidFill>
                <a:uFillTx/>
                <a:latin typeface="Calibri"/>
              </a:rPr>
              <a:t>ootball </a:t>
            </a:r>
            <a:r>
              <a:rPr lang="sv-SE" sz="1800" b="1" i="0" u="none" strike="noStrike" kern="1200" cap="none" spc="0" baseline="0">
                <a:solidFill>
                  <a:srgbClr val="000000"/>
                </a:solidFill>
                <a:uFillTx/>
                <a:latin typeface="Calibri"/>
              </a:rPr>
              <a:t>c</a:t>
            </a:r>
            <a:r>
              <a:rPr lang="sv-SE" sz="1800" b="0" i="0" u="none" strike="noStrike" kern="1200" cap="none" spc="0" baseline="0">
                <a:solidFill>
                  <a:srgbClr val="000000"/>
                </a:solidFill>
                <a:uFillTx/>
                <a:latin typeface="Calibri"/>
              </a:rPr>
              <a:t>oach</a:t>
            </a:r>
            <a:endParaRPr lang="en-SE" sz="1800" b="0" i="0" u="none" strike="noStrike" kern="1200" cap="none" spc="0" baseline="0">
              <a:solidFill>
                <a:srgbClr val="000000"/>
              </a:solidFill>
              <a:uFillTx/>
              <a:latin typeface="Calibri"/>
            </a:endParaRPr>
          </a:p>
        </p:txBody>
      </p:sp>
      <p:sp>
        <p:nvSpPr>
          <p:cNvPr id="7" name="TekstniOkvir 17"/>
          <p:cNvSpPr txBox="1"/>
          <p:nvPr/>
        </p:nvSpPr>
        <p:spPr>
          <a:xfrm>
            <a:off x="7389504" y="97520"/>
            <a:ext cx="4802492" cy="138499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Email: </a:t>
            </a:r>
            <a:r>
              <a:rPr lang="sv-SE" sz="1200" b="0" i="0" u="none" strike="noStrike" kern="1200" cap="none" spc="0" baseline="0">
                <a:solidFill>
                  <a:srgbClr val="000000"/>
                </a:solidFill>
                <a:uFillTx/>
                <a:latin typeface="Calibri"/>
                <a:hlinkClick r:id="rId4"/>
              </a:rPr>
              <a:t>jusufzukic1234@gmail.com</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Tel:    </a:t>
            </a:r>
            <a:r>
              <a:rPr lang="sv-SE" sz="1200" b="0" i="0" u="none" strike="noStrike" kern="1200" cap="none" spc="0" baseline="0">
                <a:solidFill>
                  <a:srgbClr val="0070C0"/>
                </a:solidFill>
                <a:uFillTx/>
                <a:latin typeface="Calibri"/>
              </a:rPr>
              <a:t>+46720109626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Twitter: </a:t>
            </a:r>
            <a:r>
              <a:rPr lang="sv-SE" sz="1200" b="0" i="0" u="none" strike="noStrike" kern="1200" cap="none" spc="0" baseline="0">
                <a:solidFill>
                  <a:srgbClr val="000000"/>
                </a:solidFill>
                <a:uFillTx/>
                <a:latin typeface="Calibri"/>
                <a:hlinkClick r:id="rId5"/>
              </a:rPr>
              <a:t>https://twitter.com/JusufZukic?t=MYh5KFrLfAxYeuK_-l0E1A&amp;s=08</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Linkedln</a:t>
            </a:r>
            <a:r>
              <a:rPr lang="sv-SE" sz="1200" b="1" i="0" u="none" strike="noStrike" kern="1200" cap="none" spc="0" baseline="0">
                <a:solidFill>
                  <a:srgbClr val="0070C0"/>
                </a:solidFill>
                <a:uFillTx/>
                <a:latin typeface="Calibri"/>
              </a:rPr>
              <a:t>: https://www.linkedin.com/in/jusuf-zukic-4720b01a7</a:t>
            </a:r>
            <a:endParaRPr lang="en-SE" sz="1400" b="0" i="0" u="none" strike="noStrike" kern="1200" cap="none" spc="0" baseline="0">
              <a:solidFill>
                <a:srgbClr val="0070C0"/>
              </a:solidFill>
              <a:uFillTx/>
              <a:latin typeface="Calibri"/>
            </a:endParaRPr>
          </a:p>
        </p:txBody>
      </p:sp>
      <p:sp>
        <p:nvSpPr>
          <p:cNvPr id="8" name="TekstniOkvir 34"/>
          <p:cNvSpPr txBox="1"/>
          <p:nvPr/>
        </p:nvSpPr>
        <p:spPr>
          <a:xfrm>
            <a:off x="245927" y="2047030"/>
            <a:ext cx="7427040" cy="23390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20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0" cap="none" spc="0" baseline="0">
                <a:solidFill>
                  <a:srgbClr val="000000"/>
                </a:solidFill>
                <a:uFillTx/>
                <a:latin typeface="Amasis MT Pro" pitchFamily="18"/>
              </a:rPr>
              <a:t>Always act as a team, whole team like one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2000" b="1" i="0" u="none" strike="noStrike" kern="0" cap="none" spc="0" baseline="0">
              <a:solidFill>
                <a:srgbClr val="000000"/>
              </a:solidFill>
              <a:uFillTx/>
              <a:latin typeface="Amasis MT Pro"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1" i="0" u="none" strike="noStrike" kern="0" cap="none" spc="0" baseline="0">
                <a:solidFill>
                  <a:srgbClr val="000000"/>
                </a:solidFill>
                <a:uFillTx/>
                <a:latin typeface="Amasis MT Pro" pitchFamily="18"/>
              </a:rPr>
              <a:t>Team is the familly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1" i="0" u="none" strike="noStrike" kern="0" cap="none" spc="0" baseline="0">
                <a:solidFill>
                  <a:srgbClr val="000000"/>
                </a:solidFill>
                <a:uFillTx/>
                <a:latin typeface="Amasis MT Pro" pitchFamily="18"/>
              </a:rPr>
              <a:t>Respect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1" i="0" u="none" strike="noStrike" kern="0" cap="none" spc="0" baseline="0">
                <a:solidFill>
                  <a:srgbClr val="000000"/>
                </a:solidFill>
                <a:uFillTx/>
                <a:latin typeface="Amasis MT Pro" pitchFamily="18"/>
              </a:rPr>
              <a:t>Togetherness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1" i="0" u="none" strike="noStrike" kern="0" cap="none" spc="0" baseline="0">
                <a:solidFill>
                  <a:srgbClr val="000000"/>
                </a:solidFill>
                <a:uFillTx/>
                <a:latin typeface="Amasis MT Pro" pitchFamily="18"/>
              </a:rPr>
              <a:t>Trust in each others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1" i="0" u="none" strike="noStrike" kern="0" cap="none" spc="0" baseline="0">
                <a:solidFill>
                  <a:srgbClr val="000000"/>
                </a:solidFill>
                <a:uFillTx/>
                <a:latin typeface="Amasis MT Pro" pitchFamily="18"/>
              </a:rPr>
              <a:t>Never give up</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0" cap="none" spc="0" baseline="0">
                <a:solidFill>
                  <a:srgbClr val="000000"/>
                </a:solidFill>
                <a:uFillTx/>
                <a:latin typeface="Amasis MT Pro" pitchFamily="18"/>
              </a:rPr>
              <a:t> </a:t>
            </a:r>
            <a:endParaRPr lang="sv-SE" sz="2000" b="1" i="0" u="none" strike="noStrike" kern="1200" cap="none" spc="0" baseline="0">
              <a:solidFill>
                <a:srgbClr val="000000"/>
              </a:solidFill>
              <a:uFillTx/>
              <a:latin typeface="Amasis MT Pro" pitchFamily="18"/>
            </a:endParaRPr>
          </a:p>
        </p:txBody>
      </p:sp>
      <p:sp>
        <p:nvSpPr>
          <p:cNvPr id="9" name="Pravokutnik: zaobljeni kutovi 37"/>
          <p:cNvSpPr/>
          <p:nvPr/>
        </p:nvSpPr>
        <p:spPr>
          <a:xfrm>
            <a:off x="62828" y="3890040"/>
            <a:ext cx="7326511"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
        <p:nvSpPr>
          <p:cNvPr id="10" name="Pravokutnik: zaobljeni kutovi 37"/>
          <p:cNvSpPr/>
          <p:nvPr/>
        </p:nvSpPr>
        <p:spPr>
          <a:xfrm>
            <a:off x="111684" y="5169642"/>
            <a:ext cx="7326511"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
        <p:nvSpPr>
          <p:cNvPr id="11" name="TekstniOkvir 34"/>
          <p:cNvSpPr txBox="1"/>
          <p:nvPr/>
        </p:nvSpPr>
        <p:spPr>
          <a:xfrm>
            <a:off x="245927" y="3738807"/>
            <a:ext cx="6859709" cy="187743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20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0" cap="none" spc="0" baseline="0">
                <a:solidFill>
                  <a:srgbClr val="000000"/>
                </a:solidFill>
                <a:uFillTx/>
                <a:latin typeface="Amasis MT Pro" pitchFamily="18"/>
              </a:rPr>
              <a:t>Passion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400" b="1" i="0" u="none" strike="noStrike" kern="0" cap="none" spc="0" baseline="0">
              <a:solidFill>
                <a:srgbClr val="000000"/>
              </a:solidFill>
              <a:uFillTx/>
              <a:latin typeface="Amasis MT Pro"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1" i="0" u="none" strike="noStrike" kern="0" cap="none" spc="0" baseline="0">
                <a:solidFill>
                  <a:srgbClr val="000000"/>
                </a:solidFill>
                <a:uFillTx/>
                <a:latin typeface="Amasis MT Pro" pitchFamily="18"/>
              </a:rPr>
              <a:t>Pride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1" i="0" u="none" strike="noStrike" kern="0" cap="none" spc="0" baseline="0">
                <a:solidFill>
                  <a:srgbClr val="000000"/>
                </a:solidFill>
                <a:uFillTx/>
                <a:latin typeface="Amasis MT Pro" pitchFamily="18"/>
              </a:rPr>
              <a:t>Heart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1" i="0" u="none" strike="noStrike" kern="0" cap="none" spc="0" baseline="0">
                <a:solidFill>
                  <a:srgbClr val="000000"/>
                </a:solidFill>
                <a:uFillTx/>
                <a:latin typeface="Amasis MT Pro" pitchFamily="18"/>
              </a:rPr>
              <a:t>Feelings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0" cap="none" spc="0" baseline="0">
                <a:solidFill>
                  <a:srgbClr val="000000"/>
                </a:solidFill>
                <a:uFillTx/>
                <a:latin typeface="Amasis MT Pro" pitchFamily="18"/>
              </a:rPr>
              <a:t> </a:t>
            </a:r>
            <a:endParaRPr lang="sv-SE" sz="2000" b="1" i="0" u="none" strike="noStrike" kern="1200" cap="none" spc="0" baseline="0">
              <a:solidFill>
                <a:srgbClr val="000000"/>
              </a:solidFill>
              <a:uFillTx/>
              <a:latin typeface="Amasis MT Pro" pitchFamily="18"/>
            </a:endParaRPr>
          </a:p>
        </p:txBody>
      </p:sp>
      <p:sp>
        <p:nvSpPr>
          <p:cNvPr id="12" name="TekstniOkvir 34"/>
          <p:cNvSpPr txBox="1"/>
          <p:nvPr/>
        </p:nvSpPr>
        <p:spPr>
          <a:xfrm>
            <a:off x="111684" y="4915988"/>
            <a:ext cx="7427040" cy="23083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20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0" cap="none" spc="0" baseline="0">
                <a:solidFill>
                  <a:srgbClr val="000000"/>
                </a:solidFill>
                <a:uFillTx/>
                <a:latin typeface="Amasis MT Pro" pitchFamily="18"/>
              </a:rPr>
              <a:t>Hard work</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400" b="1" i="0" u="none" strike="noStrike" kern="0" cap="none" spc="0" baseline="0">
              <a:solidFill>
                <a:srgbClr val="000000"/>
              </a:solidFill>
              <a:uFillTx/>
              <a:latin typeface="Amasis MT Pro"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400" b="1" i="0" u="none" strike="noStrike" kern="0" cap="none" spc="0" baseline="0">
                <a:solidFill>
                  <a:srgbClr val="000000"/>
                </a:solidFill>
                <a:uFillTx/>
                <a:latin typeface="Amasis MT Pro" pitchFamily="18"/>
              </a:rPr>
              <a:t> </a:t>
            </a:r>
            <a:r>
              <a:rPr lang="sv-SE" sz="1200" b="1" i="0" u="none" strike="noStrike" kern="0" cap="none" spc="0" baseline="0">
                <a:solidFill>
                  <a:srgbClr val="000000"/>
                </a:solidFill>
                <a:uFillTx/>
                <a:latin typeface="Amasis MT Pro" pitchFamily="18"/>
              </a:rPr>
              <a:t>Selfconfidence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1" i="0" u="none" strike="noStrike" kern="0" cap="none" spc="0" baseline="0">
                <a:solidFill>
                  <a:srgbClr val="000000"/>
                </a:solidFill>
                <a:uFillTx/>
                <a:latin typeface="Amasis MT Pro" pitchFamily="18"/>
              </a:rPr>
              <a:t> Lifestyle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1" i="0" u="none" strike="noStrike" kern="0" cap="none" spc="0" baseline="0">
                <a:solidFill>
                  <a:srgbClr val="000000"/>
                </a:solidFill>
                <a:uFillTx/>
                <a:latin typeface="Amasis MT Pro" pitchFamily="18"/>
              </a:rPr>
              <a:t> Success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1" i="0" u="none" strike="noStrike" kern="0" cap="none" spc="0" baseline="0">
                <a:solidFill>
                  <a:srgbClr val="000000"/>
                </a:solidFill>
                <a:uFillTx/>
                <a:latin typeface="Amasis MT Pro" pitchFamily="18"/>
              </a:rPr>
              <a:t> Diference from the others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4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0" cap="none" spc="0" baseline="0">
                <a:solidFill>
                  <a:srgbClr val="000000"/>
                </a:solidFill>
                <a:uFillTx/>
                <a:latin typeface="Amasis MT Pro" pitchFamily="18"/>
              </a:rPr>
              <a:t> </a:t>
            </a:r>
            <a:endParaRPr lang="sv-SE" sz="2000" b="1" i="0" u="none" strike="noStrike" kern="1200" cap="none" spc="0" baseline="0">
              <a:solidFill>
                <a:srgbClr val="000000"/>
              </a:solidFill>
              <a:uFillTx/>
              <a:latin typeface="Amasis MT Pro" pitchFamily="18"/>
            </a:endParaRPr>
          </a:p>
        </p:txBody>
      </p:sp>
      <p:sp>
        <p:nvSpPr>
          <p:cNvPr id="13" name="Pravokutnik: zaobljeni kutovi 37"/>
          <p:cNvSpPr/>
          <p:nvPr/>
        </p:nvSpPr>
        <p:spPr>
          <a:xfrm>
            <a:off x="111684" y="6596472"/>
            <a:ext cx="7326511"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14">
    <p:bg>
      <p:bgPr>
        <a:solidFill>
          <a:srgbClr val="FBE5D6"/>
        </a:solidFill>
        <a:effectLst/>
      </p:bgPr>
    </p:bg>
    <p:spTree>
      <p:nvGrpSpPr>
        <p:cNvPr id="1" name=""/>
        <p:cNvGrpSpPr/>
        <p:nvPr/>
      </p:nvGrpSpPr>
      <p:grpSpPr>
        <a:xfrm>
          <a:off x="0" y="0"/>
          <a:ext cx="0" cy="0"/>
          <a:chOff x="0" y="0"/>
          <a:chExt cx="0" cy="0"/>
        </a:xfrm>
      </p:grpSpPr>
      <p:sp>
        <p:nvSpPr>
          <p:cNvPr id="2" name="Pravokutnik: zaobljeni kutovi 5"/>
          <p:cNvSpPr/>
          <p:nvPr/>
        </p:nvSpPr>
        <p:spPr>
          <a:xfrm>
            <a:off x="0" y="1861736"/>
            <a:ext cx="12126900" cy="48278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DAE3F3"/>
                </a:solidFill>
                <a:uFillTx/>
                <a:latin typeface="Amasis MT Pro" pitchFamily="18"/>
              </a:rPr>
              <a:t> Trainings</a:t>
            </a:r>
            <a:endParaRPr lang="en-SE" sz="2400" b="1" i="0" u="none" strike="noStrike" kern="1200" cap="none" spc="0" baseline="0">
              <a:solidFill>
                <a:srgbClr val="DAE3F3"/>
              </a:solidFill>
              <a:uFillTx/>
              <a:latin typeface="Amasis MT Pro" pitchFamily="18"/>
            </a:endParaRPr>
          </a:p>
        </p:txBody>
      </p:sp>
      <p:sp>
        <p:nvSpPr>
          <p:cNvPr id="3" name="Pravokutnik 6"/>
          <p:cNvSpPr/>
          <p:nvPr/>
        </p:nvSpPr>
        <p:spPr>
          <a:xfrm>
            <a:off x="2035618" y="-62883"/>
            <a:ext cx="4378119" cy="1077218"/>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4400" b="1" i="0" u="none" strike="noStrike" kern="1200" cap="none" spc="0" baseline="0">
                <a:solidFill>
                  <a:srgbClr val="0D0D0D"/>
                </a:solidFill>
                <a:effectLst>
                  <a:outerShdw dist="22860" dir="5400000">
                    <a:srgbClr val="000000"/>
                  </a:outerShdw>
                </a:effectLst>
                <a:uFillTx/>
                <a:latin typeface="Copperplate Gothic Bold" pitchFamily="34"/>
              </a:rPr>
              <a:t>JUSUF ZUKIC</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D0D0D"/>
                </a:solidFill>
                <a:effectLst>
                  <a:outerShdw dist="22860" dir="5400000">
                    <a:srgbClr val="000000"/>
                  </a:outerShdw>
                </a:effectLst>
                <a:uFillTx/>
                <a:latin typeface="Copperplate Gothic Bold" pitchFamily="34"/>
              </a:rPr>
              <a:t>08/09/1983</a:t>
            </a:r>
            <a:endParaRPr lang="hr-HR" sz="2000" b="1" i="0" u="none" strike="noStrike" kern="1200" cap="none" spc="0" baseline="0">
              <a:solidFill>
                <a:srgbClr val="0D0D0D"/>
              </a:solidFill>
              <a:effectLst>
                <a:outerShdw dist="22860" dir="5400000">
                  <a:srgbClr val="000000"/>
                </a:outerShdw>
              </a:effectLst>
              <a:uFillTx/>
              <a:latin typeface="Copperplate Gothic Bold" pitchFamily="34"/>
            </a:endParaRPr>
          </a:p>
        </p:txBody>
      </p:sp>
      <p:pic>
        <p:nvPicPr>
          <p:cNvPr id="4" name="Slika 34">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25356"/>
            <a:ext cx="2035618" cy="1896191"/>
          </a:xfrm>
          <a:prstGeom prst="rect">
            <a:avLst/>
          </a:prstGeom>
          <a:noFill/>
          <a:ln cap="flat">
            <a:noFill/>
          </a:ln>
        </p:spPr>
      </p:pic>
      <p:pic>
        <p:nvPicPr>
          <p:cNvPr id="5" name="Slika 37">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573353" y="819567"/>
            <a:ext cx="1771832" cy="930209"/>
          </a:xfrm>
          <a:prstGeom prst="rect">
            <a:avLst/>
          </a:prstGeom>
          <a:noFill/>
          <a:ln cap="flat">
            <a:noFill/>
          </a:ln>
        </p:spPr>
      </p:pic>
      <p:sp>
        <p:nvSpPr>
          <p:cNvPr id="6" name="TekstniOkvir 36"/>
          <p:cNvSpPr txBox="1"/>
          <p:nvPr/>
        </p:nvSpPr>
        <p:spPr>
          <a:xfrm>
            <a:off x="2769342" y="1034149"/>
            <a:ext cx="4106661"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UEFA</a:t>
            </a:r>
            <a:r>
              <a:rPr lang="sv-SE" sz="2400" b="0" i="0" u="none" strike="noStrike" kern="1200" cap="none" spc="0" baseline="0">
                <a:solidFill>
                  <a:srgbClr val="000000"/>
                </a:solidFill>
                <a:uFillTx/>
                <a:latin typeface="Calibri"/>
              </a:rPr>
              <a:t> </a:t>
            </a:r>
            <a:r>
              <a:rPr lang="sv-SE" sz="2400" b="1" i="0" u="none" strike="noStrike" kern="1200" cap="none" spc="0" baseline="0">
                <a:solidFill>
                  <a:srgbClr val="000000"/>
                </a:solidFill>
                <a:uFillTx/>
                <a:latin typeface="Calibri"/>
              </a:rPr>
              <a:t>A</a:t>
            </a:r>
            <a:r>
              <a:rPr lang="sv-SE" sz="2400" b="0" i="0" u="none" strike="noStrike" kern="1200" cap="none" spc="0" baseline="0">
                <a:solidFill>
                  <a:srgbClr val="000000"/>
                </a:solidFill>
                <a:uFillTx/>
                <a:latin typeface="Calibri"/>
              </a:rPr>
              <a:t> </a:t>
            </a:r>
            <a:r>
              <a:rPr lang="sv-SE" sz="1800" b="1" i="0" u="none" strike="noStrike" kern="1200" cap="none" spc="0" baseline="0">
                <a:solidFill>
                  <a:srgbClr val="000000"/>
                </a:solidFill>
                <a:uFillTx/>
                <a:latin typeface="Calibri"/>
              </a:rPr>
              <a:t>L</a:t>
            </a:r>
            <a:r>
              <a:rPr lang="sv-SE" sz="1800" b="0" i="0" u="none" strike="noStrike" kern="1200" cap="none" spc="0" baseline="0">
                <a:solidFill>
                  <a:srgbClr val="000000"/>
                </a:solidFill>
                <a:uFillTx/>
                <a:latin typeface="Calibri"/>
              </a:rPr>
              <a:t>icenced </a:t>
            </a:r>
            <a:r>
              <a:rPr lang="sv-SE" sz="1800" b="1" i="0" u="none" strike="noStrike" kern="1200" cap="none" spc="0" baseline="0">
                <a:solidFill>
                  <a:srgbClr val="000000"/>
                </a:solidFill>
                <a:uFillTx/>
                <a:latin typeface="Calibri"/>
              </a:rPr>
              <a:t>f</a:t>
            </a:r>
            <a:r>
              <a:rPr lang="sv-SE" sz="1800" b="0" i="0" u="none" strike="noStrike" kern="1200" cap="none" spc="0" baseline="0">
                <a:solidFill>
                  <a:srgbClr val="000000"/>
                </a:solidFill>
                <a:uFillTx/>
                <a:latin typeface="Calibri"/>
              </a:rPr>
              <a:t>ootball </a:t>
            </a:r>
            <a:r>
              <a:rPr lang="sv-SE" sz="1800" b="1" i="0" u="none" strike="noStrike" kern="1200" cap="none" spc="0" baseline="0">
                <a:solidFill>
                  <a:srgbClr val="000000"/>
                </a:solidFill>
                <a:uFillTx/>
                <a:latin typeface="Calibri"/>
              </a:rPr>
              <a:t>c</a:t>
            </a:r>
            <a:r>
              <a:rPr lang="sv-SE" sz="1800" b="0" i="0" u="none" strike="noStrike" kern="1200" cap="none" spc="0" baseline="0">
                <a:solidFill>
                  <a:srgbClr val="000000"/>
                </a:solidFill>
                <a:uFillTx/>
                <a:latin typeface="Calibri"/>
              </a:rPr>
              <a:t>oach</a:t>
            </a:r>
            <a:endParaRPr lang="en-SE" sz="1800" b="0" i="0" u="none" strike="noStrike" kern="1200" cap="none" spc="0" baseline="0">
              <a:solidFill>
                <a:srgbClr val="000000"/>
              </a:solidFill>
              <a:uFillTx/>
              <a:latin typeface="Calibri"/>
            </a:endParaRPr>
          </a:p>
        </p:txBody>
      </p:sp>
      <p:sp>
        <p:nvSpPr>
          <p:cNvPr id="7" name="TekstniOkvir 17"/>
          <p:cNvSpPr txBox="1"/>
          <p:nvPr/>
        </p:nvSpPr>
        <p:spPr>
          <a:xfrm>
            <a:off x="7389504" y="97520"/>
            <a:ext cx="4802492" cy="138499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Email: </a:t>
            </a:r>
            <a:r>
              <a:rPr lang="sv-SE" sz="1200" b="0" i="0" u="none" strike="noStrike" kern="1200" cap="none" spc="0" baseline="0">
                <a:solidFill>
                  <a:srgbClr val="000000"/>
                </a:solidFill>
                <a:uFillTx/>
                <a:latin typeface="Calibri"/>
                <a:hlinkClick r:id="rId4"/>
              </a:rPr>
              <a:t>jusufzukic1234@gmail.com</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Tel:    </a:t>
            </a:r>
            <a:r>
              <a:rPr lang="sv-SE" sz="1200" b="0" i="0" u="none" strike="noStrike" kern="1200" cap="none" spc="0" baseline="0">
                <a:solidFill>
                  <a:srgbClr val="0070C0"/>
                </a:solidFill>
                <a:uFillTx/>
                <a:latin typeface="Calibri"/>
              </a:rPr>
              <a:t>+46720109626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Twitter: </a:t>
            </a:r>
            <a:r>
              <a:rPr lang="sv-SE" sz="1200" b="0" i="0" u="none" strike="noStrike" kern="1200" cap="none" spc="0" baseline="0">
                <a:solidFill>
                  <a:srgbClr val="000000"/>
                </a:solidFill>
                <a:uFillTx/>
                <a:latin typeface="Calibri"/>
                <a:hlinkClick r:id="rId5"/>
              </a:rPr>
              <a:t>https://twitter.com/JusufZukic?t=MYh5KFrLfAxYeuK_-l0E1A&amp;s=08</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Linkedln</a:t>
            </a:r>
            <a:r>
              <a:rPr lang="sv-SE" sz="1200" b="1" i="0" u="none" strike="noStrike" kern="1200" cap="none" spc="0" baseline="0">
                <a:solidFill>
                  <a:srgbClr val="0070C0"/>
                </a:solidFill>
                <a:uFillTx/>
                <a:latin typeface="Calibri"/>
              </a:rPr>
              <a:t>: https://www.linkedin.com/in/jusuf-zukic-4720b01a7</a:t>
            </a:r>
            <a:endParaRPr lang="en-SE" sz="1400" b="0" i="0" u="none" strike="noStrike" kern="1200" cap="none" spc="0" baseline="0">
              <a:solidFill>
                <a:srgbClr val="0070C0"/>
              </a:solidFill>
              <a:uFillTx/>
              <a:latin typeface="Calibri"/>
            </a:endParaRPr>
          </a:p>
        </p:txBody>
      </p:sp>
      <p:sp>
        <p:nvSpPr>
          <p:cNvPr id="8" name="TekstniOkvir 34"/>
          <p:cNvSpPr txBox="1"/>
          <p:nvPr/>
        </p:nvSpPr>
        <p:spPr>
          <a:xfrm>
            <a:off x="196925" y="2048475"/>
            <a:ext cx="7427040" cy="23698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20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0" cap="none" spc="0" baseline="0">
                <a:solidFill>
                  <a:srgbClr val="000000"/>
                </a:solidFill>
                <a:uFillTx/>
                <a:latin typeface="Amasis MT Pro" pitchFamily="18"/>
              </a:rPr>
              <a:t>Regular training sessions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2000" b="1" i="0" u="none" strike="noStrike" kern="0" cap="none" spc="0" baseline="0">
              <a:solidFill>
                <a:srgbClr val="000000"/>
              </a:solidFill>
              <a:uFillTx/>
              <a:latin typeface="Amasis MT Pro"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1" i="0" u="none" strike="noStrike" kern="0" cap="none" spc="0" baseline="0">
                <a:solidFill>
                  <a:srgbClr val="000000"/>
                </a:solidFill>
                <a:uFillTx/>
                <a:latin typeface="Amasis MT Pro" pitchFamily="18"/>
              </a:rPr>
              <a:t>Development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1" i="0" u="none" strike="noStrike" kern="0" cap="none" spc="0" baseline="0">
                <a:solidFill>
                  <a:srgbClr val="000000"/>
                </a:solidFill>
                <a:uFillTx/>
                <a:latin typeface="Amasis MT Pro" pitchFamily="18"/>
              </a:rPr>
              <a:t>Tactical trainings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1" i="0" u="none" strike="noStrike" kern="0" cap="none" spc="0" baseline="0">
                <a:solidFill>
                  <a:srgbClr val="000000"/>
                </a:solidFill>
                <a:uFillTx/>
                <a:latin typeface="Amasis MT Pro" pitchFamily="18"/>
              </a:rPr>
              <a:t>Tecnichal trainings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1" i="0" u="none" strike="noStrike" kern="0" cap="none" spc="0" baseline="0">
                <a:solidFill>
                  <a:srgbClr val="000000"/>
                </a:solidFill>
                <a:uFillTx/>
                <a:latin typeface="Amasis MT Pro" pitchFamily="18"/>
              </a:rPr>
              <a:t>Strenght trainings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0" cap="none" spc="0" baseline="0">
                <a:solidFill>
                  <a:srgbClr val="000000"/>
                </a:solidFill>
                <a:uFillTx/>
                <a:latin typeface="Amasis MT Pro" pitchFamily="18"/>
              </a:rPr>
              <a:t> </a:t>
            </a:r>
            <a:endParaRPr lang="sv-SE" sz="2000" b="1" i="0" u="none" strike="noStrike" kern="1200" cap="none" spc="0" baseline="0">
              <a:solidFill>
                <a:srgbClr val="000000"/>
              </a:solidFill>
              <a:uFillTx/>
              <a:latin typeface="Amasis MT Pro" pitchFamily="18"/>
            </a:endParaRPr>
          </a:p>
        </p:txBody>
      </p:sp>
      <p:sp>
        <p:nvSpPr>
          <p:cNvPr id="9" name="Pravokutnik: zaobljeni kutovi 37"/>
          <p:cNvSpPr/>
          <p:nvPr/>
        </p:nvSpPr>
        <p:spPr>
          <a:xfrm>
            <a:off x="62828" y="3890040"/>
            <a:ext cx="7326511"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
        <p:nvSpPr>
          <p:cNvPr id="10" name="Pravokutnik: zaobljeni kutovi 37"/>
          <p:cNvSpPr/>
          <p:nvPr/>
        </p:nvSpPr>
        <p:spPr>
          <a:xfrm>
            <a:off x="111684" y="5169642"/>
            <a:ext cx="7326511"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
        <p:nvSpPr>
          <p:cNvPr id="11" name="TekstniOkvir 34"/>
          <p:cNvSpPr txBox="1"/>
          <p:nvPr/>
        </p:nvSpPr>
        <p:spPr>
          <a:xfrm>
            <a:off x="111684" y="4915988"/>
            <a:ext cx="8494986" cy="172355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20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0" cap="none" spc="0" baseline="0">
                <a:solidFill>
                  <a:srgbClr val="000000"/>
                </a:solidFill>
                <a:uFillTx/>
                <a:latin typeface="Amasis MT Pro" pitchFamily="18"/>
              </a:rPr>
              <a:t>Season training plan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0" cap="none" spc="0" baseline="0">
                <a:solidFill>
                  <a:srgbClr val="000000"/>
                </a:solidFill>
                <a:uFillTx/>
                <a:latin typeface="Amasis MT Pro" pitchFamily="18"/>
              </a:rPr>
              <a:t>Season periodisation(week, phisical, tactical, mental periodisation)</a:t>
            </a: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4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0" cap="none" spc="0" baseline="0">
                <a:solidFill>
                  <a:srgbClr val="000000"/>
                </a:solidFill>
                <a:uFillTx/>
                <a:latin typeface="Amasis MT Pro" pitchFamily="18"/>
              </a:rPr>
              <a:t> </a:t>
            </a:r>
            <a:endParaRPr lang="sv-SE" sz="2000" b="1" i="0" u="none" strike="noStrike" kern="1200" cap="none" spc="0" baseline="0">
              <a:solidFill>
                <a:srgbClr val="000000"/>
              </a:solidFill>
              <a:uFillTx/>
              <a:latin typeface="Amasis MT Pro" pitchFamily="18"/>
            </a:endParaRPr>
          </a:p>
        </p:txBody>
      </p:sp>
      <p:sp>
        <p:nvSpPr>
          <p:cNvPr id="12" name="Pravokutnik: zaobljeni kutovi 37"/>
          <p:cNvSpPr/>
          <p:nvPr/>
        </p:nvSpPr>
        <p:spPr>
          <a:xfrm>
            <a:off x="111684" y="6369948"/>
            <a:ext cx="7326511"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
        <p:nvSpPr>
          <p:cNvPr id="13" name="TekstniOkvir 34"/>
          <p:cNvSpPr txBox="1"/>
          <p:nvPr/>
        </p:nvSpPr>
        <p:spPr>
          <a:xfrm>
            <a:off x="111684" y="3635398"/>
            <a:ext cx="7427040" cy="175432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20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0" cap="none" spc="0" baseline="0">
                <a:solidFill>
                  <a:srgbClr val="000000"/>
                </a:solidFill>
                <a:uFillTx/>
                <a:latin typeface="Amasis MT Pro" pitchFamily="18"/>
              </a:rPr>
              <a:t>Individual training sessions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1" i="0" u="none" strike="noStrike" kern="0" cap="none" spc="0" baseline="0">
                <a:solidFill>
                  <a:srgbClr val="000000"/>
                </a:solidFill>
                <a:uFillTx/>
                <a:latin typeface="Amasis MT Pro" pitchFamily="18"/>
              </a:rPr>
              <a:t>Tactical trainings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1" i="0" u="none" strike="noStrike" kern="0" cap="none" spc="0" baseline="0">
                <a:solidFill>
                  <a:srgbClr val="000000"/>
                </a:solidFill>
                <a:uFillTx/>
                <a:latin typeface="Amasis MT Pro" pitchFamily="18"/>
              </a:rPr>
              <a:t>Tecnichal trainings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1" i="0" u="none" strike="noStrike" kern="0" cap="none" spc="0" baseline="0">
                <a:solidFill>
                  <a:srgbClr val="000000"/>
                </a:solidFill>
                <a:uFillTx/>
                <a:latin typeface="Amasis MT Pro" pitchFamily="18"/>
              </a:rPr>
              <a:t>Strenght trainings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15">
    <p:bg>
      <p:bgPr>
        <a:solidFill>
          <a:srgbClr val="FBE5D6"/>
        </a:solidFill>
        <a:effectLst/>
      </p:bgPr>
    </p:bg>
    <p:spTree>
      <p:nvGrpSpPr>
        <p:cNvPr id="1" name=""/>
        <p:cNvGrpSpPr/>
        <p:nvPr/>
      </p:nvGrpSpPr>
      <p:grpSpPr>
        <a:xfrm>
          <a:off x="0" y="0"/>
          <a:ext cx="0" cy="0"/>
          <a:chOff x="0" y="0"/>
          <a:chExt cx="0" cy="0"/>
        </a:xfrm>
      </p:grpSpPr>
      <p:sp>
        <p:nvSpPr>
          <p:cNvPr id="2" name="Pravokutnik: zaobljeni kutovi 5"/>
          <p:cNvSpPr/>
          <p:nvPr/>
        </p:nvSpPr>
        <p:spPr>
          <a:xfrm>
            <a:off x="0" y="1861736"/>
            <a:ext cx="12126900" cy="48278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DAE3F3"/>
                </a:solidFill>
                <a:uFillTx/>
                <a:latin typeface="Amasis MT Pro" pitchFamily="18"/>
              </a:rPr>
              <a:t> Players deve</a:t>
            </a:r>
            <a:r>
              <a:rPr lang="sv-SE" sz="2400" b="1" i="0" u="none" strike="noStrike" kern="0" cap="none" spc="0" baseline="0">
                <a:solidFill>
                  <a:srgbClr val="DAE3F3"/>
                </a:solidFill>
                <a:uFillTx/>
                <a:latin typeface="Amasis MT Pro" pitchFamily="18"/>
              </a:rPr>
              <a:t>lopment</a:t>
            </a:r>
            <a:endParaRPr lang="en-SE" sz="2400" b="1" i="0" u="none" strike="noStrike" kern="1200" cap="none" spc="0" baseline="0">
              <a:solidFill>
                <a:srgbClr val="DAE3F3"/>
              </a:solidFill>
              <a:uFillTx/>
              <a:latin typeface="Amasis MT Pro" pitchFamily="18"/>
            </a:endParaRPr>
          </a:p>
        </p:txBody>
      </p:sp>
      <p:sp>
        <p:nvSpPr>
          <p:cNvPr id="3" name="Pravokutnik 6"/>
          <p:cNvSpPr/>
          <p:nvPr/>
        </p:nvSpPr>
        <p:spPr>
          <a:xfrm>
            <a:off x="2035618" y="-62883"/>
            <a:ext cx="4378119" cy="1077218"/>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4400" b="1" i="0" u="none" strike="noStrike" kern="1200" cap="none" spc="0" baseline="0">
                <a:solidFill>
                  <a:srgbClr val="0D0D0D"/>
                </a:solidFill>
                <a:effectLst>
                  <a:outerShdw dist="22860" dir="5400000">
                    <a:srgbClr val="000000"/>
                  </a:outerShdw>
                </a:effectLst>
                <a:uFillTx/>
                <a:latin typeface="Copperplate Gothic Bold" pitchFamily="34"/>
              </a:rPr>
              <a:t>JUSUF ZUKIC</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D0D0D"/>
                </a:solidFill>
                <a:effectLst>
                  <a:outerShdw dist="22860" dir="5400000">
                    <a:srgbClr val="000000"/>
                  </a:outerShdw>
                </a:effectLst>
                <a:uFillTx/>
                <a:latin typeface="Copperplate Gothic Bold" pitchFamily="34"/>
              </a:rPr>
              <a:t>08/09/1983</a:t>
            </a:r>
            <a:endParaRPr lang="hr-HR" sz="2000" b="1" i="0" u="none" strike="noStrike" kern="1200" cap="none" spc="0" baseline="0">
              <a:solidFill>
                <a:srgbClr val="0D0D0D"/>
              </a:solidFill>
              <a:effectLst>
                <a:outerShdw dist="22860" dir="5400000">
                  <a:srgbClr val="000000"/>
                </a:outerShdw>
              </a:effectLst>
              <a:uFillTx/>
              <a:latin typeface="Copperplate Gothic Bold" pitchFamily="34"/>
            </a:endParaRPr>
          </a:p>
        </p:txBody>
      </p:sp>
      <p:pic>
        <p:nvPicPr>
          <p:cNvPr id="4" name="Slika 34">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37526" y="-90790"/>
            <a:ext cx="2085975" cy="1943100"/>
          </a:xfrm>
          <a:prstGeom prst="rect">
            <a:avLst/>
          </a:prstGeom>
          <a:noFill/>
          <a:ln cap="flat">
            <a:noFill/>
          </a:ln>
        </p:spPr>
      </p:pic>
      <p:pic>
        <p:nvPicPr>
          <p:cNvPr id="5" name="Slika 37">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573353" y="819567"/>
            <a:ext cx="1771832" cy="930209"/>
          </a:xfrm>
          <a:prstGeom prst="rect">
            <a:avLst/>
          </a:prstGeom>
          <a:noFill/>
          <a:ln cap="flat">
            <a:noFill/>
          </a:ln>
        </p:spPr>
      </p:pic>
      <p:sp>
        <p:nvSpPr>
          <p:cNvPr id="6" name="TekstniOkvir 36"/>
          <p:cNvSpPr txBox="1"/>
          <p:nvPr/>
        </p:nvSpPr>
        <p:spPr>
          <a:xfrm>
            <a:off x="2769342" y="1034149"/>
            <a:ext cx="4106661"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UEFA</a:t>
            </a:r>
            <a:r>
              <a:rPr lang="sv-SE" sz="2400" b="0" i="0" u="none" strike="noStrike" kern="1200" cap="none" spc="0" baseline="0">
                <a:solidFill>
                  <a:srgbClr val="000000"/>
                </a:solidFill>
                <a:uFillTx/>
                <a:latin typeface="Calibri"/>
              </a:rPr>
              <a:t> </a:t>
            </a:r>
            <a:r>
              <a:rPr lang="sv-SE" sz="2400" b="1" i="0" u="none" strike="noStrike" kern="1200" cap="none" spc="0" baseline="0">
                <a:solidFill>
                  <a:srgbClr val="000000"/>
                </a:solidFill>
                <a:uFillTx/>
                <a:latin typeface="Calibri"/>
              </a:rPr>
              <a:t>A</a:t>
            </a:r>
            <a:r>
              <a:rPr lang="sv-SE" sz="2400" b="0" i="0" u="none" strike="noStrike" kern="1200" cap="none" spc="0" baseline="0">
                <a:solidFill>
                  <a:srgbClr val="000000"/>
                </a:solidFill>
                <a:uFillTx/>
                <a:latin typeface="Calibri"/>
              </a:rPr>
              <a:t> </a:t>
            </a:r>
            <a:r>
              <a:rPr lang="sv-SE" sz="1800" b="1" i="0" u="none" strike="noStrike" kern="1200" cap="none" spc="0" baseline="0">
                <a:solidFill>
                  <a:srgbClr val="000000"/>
                </a:solidFill>
                <a:uFillTx/>
                <a:latin typeface="Calibri"/>
              </a:rPr>
              <a:t>L</a:t>
            </a:r>
            <a:r>
              <a:rPr lang="sv-SE" sz="1800" b="0" i="0" u="none" strike="noStrike" kern="1200" cap="none" spc="0" baseline="0">
                <a:solidFill>
                  <a:srgbClr val="000000"/>
                </a:solidFill>
                <a:uFillTx/>
                <a:latin typeface="Calibri"/>
              </a:rPr>
              <a:t>icenced </a:t>
            </a:r>
            <a:r>
              <a:rPr lang="sv-SE" sz="1800" b="1" i="0" u="none" strike="noStrike" kern="1200" cap="none" spc="0" baseline="0">
                <a:solidFill>
                  <a:srgbClr val="000000"/>
                </a:solidFill>
                <a:uFillTx/>
                <a:latin typeface="Calibri"/>
              </a:rPr>
              <a:t>f</a:t>
            </a:r>
            <a:r>
              <a:rPr lang="sv-SE" sz="1800" b="0" i="0" u="none" strike="noStrike" kern="1200" cap="none" spc="0" baseline="0">
                <a:solidFill>
                  <a:srgbClr val="000000"/>
                </a:solidFill>
                <a:uFillTx/>
                <a:latin typeface="Calibri"/>
              </a:rPr>
              <a:t>ootball </a:t>
            </a:r>
            <a:r>
              <a:rPr lang="sv-SE" sz="1800" b="1" i="0" u="none" strike="noStrike" kern="1200" cap="none" spc="0" baseline="0">
                <a:solidFill>
                  <a:srgbClr val="000000"/>
                </a:solidFill>
                <a:uFillTx/>
                <a:latin typeface="Calibri"/>
              </a:rPr>
              <a:t>c</a:t>
            </a:r>
            <a:r>
              <a:rPr lang="sv-SE" sz="1800" b="0" i="0" u="none" strike="noStrike" kern="1200" cap="none" spc="0" baseline="0">
                <a:solidFill>
                  <a:srgbClr val="000000"/>
                </a:solidFill>
                <a:uFillTx/>
                <a:latin typeface="Calibri"/>
              </a:rPr>
              <a:t>oach</a:t>
            </a:r>
            <a:endParaRPr lang="en-SE" sz="1800" b="0" i="0" u="none" strike="noStrike" kern="1200" cap="none" spc="0" baseline="0">
              <a:solidFill>
                <a:srgbClr val="000000"/>
              </a:solidFill>
              <a:uFillTx/>
              <a:latin typeface="Calibri"/>
            </a:endParaRPr>
          </a:p>
        </p:txBody>
      </p:sp>
      <p:sp>
        <p:nvSpPr>
          <p:cNvPr id="7" name="TekstniOkvir 17"/>
          <p:cNvSpPr txBox="1"/>
          <p:nvPr/>
        </p:nvSpPr>
        <p:spPr>
          <a:xfrm>
            <a:off x="7389504" y="97520"/>
            <a:ext cx="4802492" cy="138499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Email: </a:t>
            </a:r>
            <a:r>
              <a:rPr lang="sv-SE" sz="1200" b="0" i="0" u="none" strike="noStrike" kern="1200" cap="none" spc="0" baseline="0">
                <a:solidFill>
                  <a:srgbClr val="000000"/>
                </a:solidFill>
                <a:uFillTx/>
                <a:latin typeface="Calibri"/>
                <a:hlinkClick r:id="rId4"/>
              </a:rPr>
              <a:t>jusufzukic1234@gmail.com</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Tel:    </a:t>
            </a:r>
            <a:r>
              <a:rPr lang="sv-SE" sz="1200" b="0" i="0" u="none" strike="noStrike" kern="1200" cap="none" spc="0" baseline="0">
                <a:solidFill>
                  <a:srgbClr val="0070C0"/>
                </a:solidFill>
                <a:uFillTx/>
                <a:latin typeface="Calibri"/>
              </a:rPr>
              <a:t>+46720109626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Twitter: </a:t>
            </a:r>
            <a:r>
              <a:rPr lang="sv-SE" sz="1200" b="0" i="0" u="none" strike="noStrike" kern="1200" cap="none" spc="0" baseline="0">
                <a:solidFill>
                  <a:srgbClr val="000000"/>
                </a:solidFill>
                <a:uFillTx/>
                <a:latin typeface="Calibri"/>
                <a:hlinkClick r:id="rId5"/>
              </a:rPr>
              <a:t>https://twitter.com/JusufZukic?t=MYh5KFrLfAxYeuK_-l0E1A&amp;s=08</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Linkedln</a:t>
            </a:r>
            <a:r>
              <a:rPr lang="sv-SE" sz="1200" b="1" i="0" u="none" strike="noStrike" kern="1200" cap="none" spc="0" baseline="0">
                <a:solidFill>
                  <a:srgbClr val="0070C0"/>
                </a:solidFill>
                <a:uFillTx/>
                <a:latin typeface="Calibri"/>
              </a:rPr>
              <a:t>: https://www.linkedin.com/in/jusuf-zukic-4720b01a7</a:t>
            </a:r>
            <a:endParaRPr lang="en-SE" sz="1400" b="0" i="0" u="none" strike="noStrike" kern="1200" cap="none" spc="0" baseline="0">
              <a:solidFill>
                <a:srgbClr val="0070C0"/>
              </a:solidFill>
              <a:uFillTx/>
              <a:latin typeface="Calibri"/>
            </a:endParaRPr>
          </a:p>
        </p:txBody>
      </p:sp>
      <p:sp>
        <p:nvSpPr>
          <p:cNvPr id="8" name="TekstniOkvir 34"/>
          <p:cNvSpPr txBox="1"/>
          <p:nvPr/>
        </p:nvSpPr>
        <p:spPr>
          <a:xfrm>
            <a:off x="206352" y="2055763"/>
            <a:ext cx="5138644" cy="255454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20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0" cap="none" spc="0" baseline="0">
                <a:solidFill>
                  <a:srgbClr val="000000"/>
                </a:solidFill>
                <a:uFillTx/>
                <a:latin typeface="Amasis MT Pro" pitchFamily="18"/>
              </a:rPr>
              <a:t>Strategy for development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2000" b="1" i="0" u="none" strike="noStrike" kern="0" cap="none" spc="0" baseline="0">
              <a:solidFill>
                <a:srgbClr val="000000"/>
              </a:solidFill>
              <a:uFillTx/>
              <a:latin typeface="Amasis MT Pro"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1" i="0" u="none" strike="noStrike" kern="0" cap="none" spc="0" baseline="0">
                <a:solidFill>
                  <a:srgbClr val="000000"/>
                </a:solidFill>
                <a:uFillTx/>
                <a:latin typeface="Amasis MT Pro" pitchFamily="18"/>
              </a:rPr>
              <a:t>Mentality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1" i="0" u="none" strike="noStrike" kern="0" cap="none" spc="0" baseline="0">
                <a:solidFill>
                  <a:srgbClr val="000000"/>
                </a:solidFill>
                <a:uFillTx/>
                <a:latin typeface="Amasis MT Pro" pitchFamily="18"/>
              </a:rPr>
              <a:t>Expirience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1" i="0" u="none" strike="noStrike" kern="0" cap="none" spc="0" baseline="0">
                <a:solidFill>
                  <a:srgbClr val="000000"/>
                </a:solidFill>
                <a:uFillTx/>
                <a:latin typeface="Amasis MT Pro" pitchFamily="18"/>
              </a:rPr>
              <a:t>Open dialogue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1" i="0" u="none" strike="noStrike" kern="0" cap="none" spc="0" baseline="0">
                <a:solidFill>
                  <a:srgbClr val="000000"/>
                </a:solidFill>
                <a:uFillTx/>
                <a:latin typeface="Amasis MT Pro" pitchFamily="18"/>
              </a:rPr>
              <a:t>Modern type of development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1" i="0" u="none" strike="noStrike" kern="0" cap="none" spc="0" baseline="0">
                <a:solidFill>
                  <a:srgbClr val="000000"/>
                </a:solidFill>
                <a:uFillTx/>
                <a:latin typeface="Amasis MT Pro" pitchFamily="18"/>
              </a:rPr>
              <a:t>Coach in the service of players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0" cap="none" spc="0" baseline="0">
                <a:solidFill>
                  <a:srgbClr val="000000"/>
                </a:solidFill>
                <a:uFillTx/>
                <a:latin typeface="Amasis MT Pro" pitchFamily="18"/>
              </a:rPr>
              <a:t> </a:t>
            </a:r>
            <a:endParaRPr lang="sv-SE" sz="2000" b="1" i="0" u="none" strike="noStrike" kern="1200" cap="none" spc="0" baseline="0">
              <a:solidFill>
                <a:srgbClr val="000000"/>
              </a:solidFill>
              <a:uFillTx/>
              <a:latin typeface="Amasis MT Pro" pitchFamily="18"/>
            </a:endParaRPr>
          </a:p>
        </p:txBody>
      </p:sp>
      <p:sp>
        <p:nvSpPr>
          <p:cNvPr id="9" name="Pravokutnik: zaobljeni kutovi 37"/>
          <p:cNvSpPr/>
          <p:nvPr/>
        </p:nvSpPr>
        <p:spPr>
          <a:xfrm>
            <a:off x="111684" y="4058143"/>
            <a:ext cx="7326511"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
        <p:nvSpPr>
          <p:cNvPr id="10" name="Pravokutnik: zaobljeni kutovi 37"/>
          <p:cNvSpPr/>
          <p:nvPr/>
        </p:nvSpPr>
        <p:spPr>
          <a:xfrm>
            <a:off x="111684" y="5624849"/>
            <a:ext cx="7326511"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
        <p:nvSpPr>
          <p:cNvPr id="11" name="TekstniOkvir 34"/>
          <p:cNvSpPr txBox="1"/>
          <p:nvPr/>
        </p:nvSpPr>
        <p:spPr>
          <a:xfrm>
            <a:off x="152686" y="3861995"/>
            <a:ext cx="5233312" cy="193899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20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0" cap="none" spc="0" baseline="0">
                <a:solidFill>
                  <a:srgbClr val="000000"/>
                </a:solidFill>
                <a:uFillTx/>
                <a:latin typeface="Amasis MT Pro" pitchFamily="18"/>
              </a:rPr>
              <a:t>Video analyse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1" i="0" u="none" strike="noStrike" kern="0" cap="none" spc="0" baseline="0">
                <a:solidFill>
                  <a:srgbClr val="000000"/>
                </a:solidFill>
                <a:uFillTx/>
                <a:latin typeface="Amasis MT Pro" pitchFamily="18"/>
              </a:rPr>
              <a:t>Tactical trainings video analyse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1" i="0" u="none" strike="noStrike" kern="0" cap="none" spc="0" baseline="0">
                <a:solidFill>
                  <a:srgbClr val="000000"/>
                </a:solidFill>
                <a:uFillTx/>
                <a:latin typeface="Amasis MT Pro" pitchFamily="18"/>
              </a:rPr>
              <a:t>Game video analyse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1" i="0" u="none" strike="noStrike" kern="0" cap="none" spc="0" baseline="0">
                <a:solidFill>
                  <a:srgbClr val="000000"/>
                </a:solidFill>
                <a:uFillTx/>
                <a:latin typeface="Amasis MT Pro" pitchFamily="18"/>
              </a:rPr>
              <a:t>Individual video analyse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200" b="1" i="0" u="none" strike="noStrike" kern="0" cap="none" spc="0" baseline="0">
                <a:solidFill>
                  <a:srgbClr val="000000"/>
                </a:solidFill>
                <a:uFillTx/>
                <a:latin typeface="Amasis MT Pro" pitchFamily="18"/>
              </a:rPr>
              <a:t>Group video analyse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name="Slide16">
    <p:bg>
      <p:bgPr>
        <a:solidFill>
          <a:srgbClr val="FBE5D6"/>
        </a:solidFill>
        <a:effectLst/>
      </p:bgPr>
    </p:bg>
    <p:spTree>
      <p:nvGrpSpPr>
        <p:cNvPr id="1" name=""/>
        <p:cNvGrpSpPr/>
        <p:nvPr/>
      </p:nvGrpSpPr>
      <p:grpSpPr>
        <a:xfrm>
          <a:off x="0" y="0"/>
          <a:ext cx="0" cy="0"/>
          <a:chOff x="0" y="0"/>
          <a:chExt cx="0" cy="0"/>
        </a:xfrm>
      </p:grpSpPr>
      <p:sp>
        <p:nvSpPr>
          <p:cNvPr id="2" name="Pravokutnik: zaobljeni kutovi 5"/>
          <p:cNvSpPr/>
          <p:nvPr/>
        </p:nvSpPr>
        <p:spPr>
          <a:xfrm>
            <a:off x="0" y="1861736"/>
            <a:ext cx="12126900" cy="48278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DAE3F3"/>
                </a:solidFill>
                <a:uFillTx/>
                <a:latin typeface="Amasis MT Pro" pitchFamily="18"/>
              </a:rPr>
              <a:t> </a:t>
            </a:r>
            <a:r>
              <a:rPr lang="sv-SE" sz="2400" b="1" i="0" u="none" strike="noStrike" kern="0" cap="none" spc="0" baseline="0">
                <a:solidFill>
                  <a:srgbClr val="DAE3F3"/>
                </a:solidFill>
                <a:uFillTx/>
                <a:latin typeface="Amasis MT Pro" pitchFamily="18"/>
              </a:rPr>
              <a:t>Game plan</a:t>
            </a:r>
            <a:endParaRPr lang="en-SE" sz="2400" b="1" i="0" u="none" strike="noStrike" kern="1200" cap="none" spc="0" baseline="0">
              <a:solidFill>
                <a:srgbClr val="DAE3F3"/>
              </a:solidFill>
              <a:uFillTx/>
              <a:latin typeface="Amasis MT Pro" pitchFamily="18"/>
            </a:endParaRPr>
          </a:p>
        </p:txBody>
      </p:sp>
      <p:sp>
        <p:nvSpPr>
          <p:cNvPr id="3" name="Pravokutnik 6"/>
          <p:cNvSpPr/>
          <p:nvPr/>
        </p:nvSpPr>
        <p:spPr>
          <a:xfrm>
            <a:off x="2035618" y="-62883"/>
            <a:ext cx="4378119" cy="1077218"/>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4400" b="1" i="0" u="none" strike="noStrike" kern="1200" cap="none" spc="0" baseline="0">
                <a:solidFill>
                  <a:srgbClr val="0D0D0D"/>
                </a:solidFill>
                <a:effectLst>
                  <a:outerShdw dist="22860" dir="5400000">
                    <a:srgbClr val="000000"/>
                  </a:outerShdw>
                </a:effectLst>
                <a:uFillTx/>
                <a:latin typeface="Copperplate Gothic Bold" pitchFamily="34"/>
              </a:rPr>
              <a:t>JUSUF ZUKIC</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D0D0D"/>
                </a:solidFill>
                <a:effectLst>
                  <a:outerShdw dist="22860" dir="5400000">
                    <a:srgbClr val="000000"/>
                  </a:outerShdw>
                </a:effectLst>
                <a:uFillTx/>
                <a:latin typeface="Copperplate Gothic Bold" pitchFamily="34"/>
              </a:rPr>
              <a:t>08/09/1983</a:t>
            </a:r>
            <a:endParaRPr lang="hr-HR" sz="2000" b="1" i="0" u="none" strike="noStrike" kern="1200" cap="none" spc="0" baseline="0">
              <a:solidFill>
                <a:srgbClr val="0D0D0D"/>
              </a:solidFill>
              <a:effectLst>
                <a:outerShdw dist="22860" dir="5400000">
                  <a:srgbClr val="000000"/>
                </a:outerShdw>
              </a:effectLst>
              <a:uFillTx/>
              <a:latin typeface="Copperplate Gothic Bold" pitchFamily="34"/>
            </a:endParaRPr>
          </a:p>
        </p:txBody>
      </p:sp>
      <p:pic>
        <p:nvPicPr>
          <p:cNvPr id="4" name="Slika 34">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37526" y="-90790"/>
            <a:ext cx="2085975" cy="1943100"/>
          </a:xfrm>
          <a:prstGeom prst="rect">
            <a:avLst/>
          </a:prstGeom>
          <a:noFill/>
          <a:ln cap="flat">
            <a:noFill/>
          </a:ln>
        </p:spPr>
      </p:pic>
      <p:pic>
        <p:nvPicPr>
          <p:cNvPr id="5" name="Slika 37">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573353" y="819567"/>
            <a:ext cx="1771832" cy="930209"/>
          </a:xfrm>
          <a:prstGeom prst="rect">
            <a:avLst/>
          </a:prstGeom>
          <a:noFill/>
          <a:ln cap="flat">
            <a:noFill/>
          </a:ln>
        </p:spPr>
      </p:pic>
      <p:sp>
        <p:nvSpPr>
          <p:cNvPr id="6" name="TekstniOkvir 36"/>
          <p:cNvSpPr txBox="1"/>
          <p:nvPr/>
        </p:nvSpPr>
        <p:spPr>
          <a:xfrm>
            <a:off x="2769342" y="1034149"/>
            <a:ext cx="4106661"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UEFA</a:t>
            </a:r>
            <a:r>
              <a:rPr lang="sv-SE" sz="2400" b="0" i="0" u="none" strike="noStrike" kern="1200" cap="none" spc="0" baseline="0">
                <a:solidFill>
                  <a:srgbClr val="000000"/>
                </a:solidFill>
                <a:uFillTx/>
                <a:latin typeface="Calibri"/>
              </a:rPr>
              <a:t> </a:t>
            </a:r>
            <a:r>
              <a:rPr lang="sv-SE" sz="2400" b="1" i="0" u="none" strike="noStrike" kern="1200" cap="none" spc="0" baseline="0">
                <a:solidFill>
                  <a:srgbClr val="000000"/>
                </a:solidFill>
                <a:uFillTx/>
                <a:latin typeface="Calibri"/>
              </a:rPr>
              <a:t>A</a:t>
            </a:r>
            <a:r>
              <a:rPr lang="sv-SE" sz="2400" b="0" i="0" u="none" strike="noStrike" kern="1200" cap="none" spc="0" baseline="0">
                <a:solidFill>
                  <a:srgbClr val="000000"/>
                </a:solidFill>
                <a:uFillTx/>
                <a:latin typeface="Calibri"/>
              </a:rPr>
              <a:t> </a:t>
            </a:r>
            <a:r>
              <a:rPr lang="sv-SE" sz="1800" b="1" i="0" u="none" strike="noStrike" kern="1200" cap="none" spc="0" baseline="0">
                <a:solidFill>
                  <a:srgbClr val="000000"/>
                </a:solidFill>
                <a:uFillTx/>
                <a:latin typeface="Calibri"/>
              </a:rPr>
              <a:t>L</a:t>
            </a:r>
            <a:r>
              <a:rPr lang="sv-SE" sz="1800" b="0" i="0" u="none" strike="noStrike" kern="1200" cap="none" spc="0" baseline="0">
                <a:solidFill>
                  <a:srgbClr val="000000"/>
                </a:solidFill>
                <a:uFillTx/>
                <a:latin typeface="Calibri"/>
              </a:rPr>
              <a:t>icenced </a:t>
            </a:r>
            <a:r>
              <a:rPr lang="sv-SE" sz="1800" b="1" i="0" u="none" strike="noStrike" kern="1200" cap="none" spc="0" baseline="0">
                <a:solidFill>
                  <a:srgbClr val="000000"/>
                </a:solidFill>
                <a:uFillTx/>
                <a:latin typeface="Calibri"/>
              </a:rPr>
              <a:t>f</a:t>
            </a:r>
            <a:r>
              <a:rPr lang="sv-SE" sz="1800" b="0" i="0" u="none" strike="noStrike" kern="1200" cap="none" spc="0" baseline="0">
                <a:solidFill>
                  <a:srgbClr val="000000"/>
                </a:solidFill>
                <a:uFillTx/>
                <a:latin typeface="Calibri"/>
              </a:rPr>
              <a:t>ootball </a:t>
            </a:r>
            <a:r>
              <a:rPr lang="sv-SE" sz="1800" b="1" i="0" u="none" strike="noStrike" kern="1200" cap="none" spc="0" baseline="0">
                <a:solidFill>
                  <a:srgbClr val="000000"/>
                </a:solidFill>
                <a:uFillTx/>
                <a:latin typeface="Calibri"/>
              </a:rPr>
              <a:t>c</a:t>
            </a:r>
            <a:r>
              <a:rPr lang="sv-SE" sz="1800" b="0" i="0" u="none" strike="noStrike" kern="1200" cap="none" spc="0" baseline="0">
                <a:solidFill>
                  <a:srgbClr val="000000"/>
                </a:solidFill>
                <a:uFillTx/>
                <a:latin typeface="Calibri"/>
              </a:rPr>
              <a:t>oach</a:t>
            </a:r>
            <a:endParaRPr lang="en-SE" sz="1800" b="0" i="0" u="none" strike="noStrike" kern="1200" cap="none" spc="0" baseline="0">
              <a:solidFill>
                <a:srgbClr val="000000"/>
              </a:solidFill>
              <a:uFillTx/>
              <a:latin typeface="Calibri"/>
            </a:endParaRPr>
          </a:p>
        </p:txBody>
      </p:sp>
      <p:sp>
        <p:nvSpPr>
          <p:cNvPr id="7" name="TekstniOkvir 17"/>
          <p:cNvSpPr txBox="1"/>
          <p:nvPr/>
        </p:nvSpPr>
        <p:spPr>
          <a:xfrm>
            <a:off x="7389504" y="97520"/>
            <a:ext cx="4802492" cy="138499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Email: </a:t>
            </a:r>
            <a:r>
              <a:rPr lang="sv-SE" sz="1200" b="0" i="0" u="none" strike="noStrike" kern="1200" cap="none" spc="0" baseline="0">
                <a:solidFill>
                  <a:srgbClr val="000000"/>
                </a:solidFill>
                <a:uFillTx/>
                <a:latin typeface="Calibri"/>
                <a:hlinkClick r:id="rId4"/>
              </a:rPr>
              <a:t>jusufzukic1234@gmail.com</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Tel:    </a:t>
            </a:r>
            <a:r>
              <a:rPr lang="sv-SE" sz="1200" b="0" i="0" u="none" strike="noStrike" kern="1200" cap="none" spc="0" baseline="0">
                <a:solidFill>
                  <a:srgbClr val="0070C0"/>
                </a:solidFill>
                <a:uFillTx/>
                <a:latin typeface="Calibri"/>
              </a:rPr>
              <a:t>+46720109626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Twitter: </a:t>
            </a:r>
            <a:r>
              <a:rPr lang="sv-SE" sz="1200" b="0" i="0" u="none" strike="noStrike" kern="1200" cap="none" spc="0" baseline="0">
                <a:solidFill>
                  <a:srgbClr val="000000"/>
                </a:solidFill>
                <a:uFillTx/>
                <a:latin typeface="Calibri"/>
                <a:hlinkClick r:id="rId5"/>
              </a:rPr>
              <a:t>https://twitter.com/JusufZukic?t=MYh5KFrLfAxYeuK_-l0E1A&amp;s=08</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Linkedln</a:t>
            </a:r>
            <a:r>
              <a:rPr lang="sv-SE" sz="1200" b="1" i="0" u="none" strike="noStrike" kern="1200" cap="none" spc="0" baseline="0">
                <a:solidFill>
                  <a:srgbClr val="0070C0"/>
                </a:solidFill>
                <a:uFillTx/>
                <a:latin typeface="Calibri"/>
              </a:rPr>
              <a:t>: https://www.linkedin.com/in/jusuf-zukic-4720b01a7</a:t>
            </a:r>
            <a:endParaRPr lang="en-SE" sz="1400" b="0" i="0" u="none" strike="noStrike" kern="1200" cap="none" spc="0" baseline="0">
              <a:solidFill>
                <a:srgbClr val="0070C0"/>
              </a:solidFill>
              <a:uFillTx/>
              <a:latin typeface="Calibri"/>
            </a:endParaRPr>
          </a:p>
        </p:txBody>
      </p:sp>
      <p:sp>
        <p:nvSpPr>
          <p:cNvPr id="8" name="TekstniOkvir 34"/>
          <p:cNvSpPr txBox="1"/>
          <p:nvPr/>
        </p:nvSpPr>
        <p:spPr>
          <a:xfrm>
            <a:off x="200015" y="2128997"/>
            <a:ext cx="6832378" cy="50475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20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0" cap="none" spc="0" baseline="0">
                <a:solidFill>
                  <a:srgbClr val="000000"/>
                </a:solidFill>
                <a:uFillTx/>
                <a:latin typeface="Amasis MT Pro Medium" pitchFamily="18"/>
              </a:rPr>
              <a:t>Characteristics of game plan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2400" b="1" i="0" u="none" strike="noStrike" kern="0" cap="none" spc="0" baseline="0">
              <a:solidFill>
                <a:srgbClr val="000000"/>
              </a:solidFill>
              <a:uFillTx/>
              <a:latin typeface="Amasis MT Pro Medium"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400" b="1" i="0" u="none" strike="noStrike" kern="0" cap="none" spc="0" baseline="0">
                <a:solidFill>
                  <a:srgbClr val="000000"/>
                </a:solidFill>
                <a:uFillTx/>
                <a:latin typeface="Amasis MT Pro" pitchFamily="18"/>
              </a:rPr>
              <a:t>With ball play direct, try to come on positions for scoring goals soon as possible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400" b="1" i="0" u="none" strike="noStrike" kern="0" cap="none" spc="0" baseline="0">
              <a:solidFill>
                <a:srgbClr val="000000"/>
              </a:solidFill>
              <a:uFillTx/>
              <a:latin typeface="Amasis MT Pro Medium"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400" b="1" i="0" u="none" strike="noStrike" kern="0" cap="none" spc="0" baseline="0">
                <a:solidFill>
                  <a:srgbClr val="000000"/>
                </a:solidFill>
                <a:uFillTx/>
                <a:latin typeface="Amasis MT Pro" pitchFamily="18"/>
              </a:rPr>
              <a:t>When we lose the ball, we press direct, we want ball back direct to continue attack and to traying scoring goals.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400" b="1" i="0" u="none" strike="noStrike" kern="0" cap="none" spc="0" baseline="0">
              <a:solidFill>
                <a:srgbClr val="000000"/>
              </a:solidFill>
              <a:uFillTx/>
              <a:latin typeface="Amasis MT Pro"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400" b="1" i="0" u="none" strike="noStrike" kern="0" cap="none" spc="0" baseline="0">
                <a:solidFill>
                  <a:srgbClr val="000000"/>
                </a:solidFill>
                <a:uFillTx/>
                <a:latin typeface="Amasis MT Pro" pitchFamily="18"/>
              </a:rPr>
              <a:t>Always trying to be dominant team, desire to work dominant with ball and without.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400" b="1" i="0" u="none" strike="noStrike" kern="0" cap="none" spc="0" baseline="0">
              <a:solidFill>
                <a:srgbClr val="000000"/>
              </a:solidFill>
              <a:uFillTx/>
              <a:latin typeface="Amasis MT Pro"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400" b="1" i="0" u="none" strike="noStrike" kern="0" cap="none" spc="0" baseline="0">
                <a:solidFill>
                  <a:srgbClr val="000000"/>
                </a:solidFill>
                <a:uFillTx/>
                <a:latin typeface="Amasis MT Pro" pitchFamily="18"/>
              </a:rPr>
              <a:t>We want to put our defending far from our goal, always try to set high press.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400" b="1" i="0" u="none" strike="noStrike" kern="0" cap="none" spc="0" baseline="0">
              <a:solidFill>
                <a:srgbClr val="000000"/>
              </a:solidFill>
              <a:uFillTx/>
              <a:latin typeface="Amasis MT Pro"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400" b="1" i="0" u="none" strike="noStrike" kern="0" cap="none" spc="0" baseline="0">
                <a:solidFill>
                  <a:srgbClr val="000000"/>
                </a:solidFill>
                <a:uFillTx/>
                <a:latin typeface="Amasis MT Pro" pitchFamily="18"/>
              </a:rPr>
              <a:t>Always be creative with ball, use imagination and freedom.</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400" b="1" i="0" u="none" strike="noStrike" kern="0" cap="none" spc="0" baseline="0">
              <a:solidFill>
                <a:srgbClr val="000000"/>
              </a:solidFill>
              <a:uFillTx/>
              <a:latin typeface="Amasis MT Pro"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400" b="1" i="0" u="none" strike="noStrike" kern="0" cap="none" spc="0" baseline="0">
                <a:solidFill>
                  <a:srgbClr val="000000"/>
                </a:solidFill>
                <a:uFillTx/>
                <a:latin typeface="Amasis MT Pro" pitchFamily="18"/>
              </a:rPr>
              <a:t> Brave, comfort with ball, naturel phase is when we have ball.</a:t>
            </a:r>
            <a:endParaRPr lang="sv-SE" sz="14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0" cap="none" spc="0" baseline="0">
                <a:solidFill>
                  <a:srgbClr val="000000"/>
                </a:solidFill>
                <a:uFillTx/>
                <a:latin typeface="Amasis MT Pro" pitchFamily="18"/>
              </a:rPr>
              <a:t> </a:t>
            </a:r>
            <a:endParaRPr lang="sv-SE" sz="2000" b="1" i="0" u="none" strike="noStrike" kern="1200" cap="none" spc="0" baseline="0">
              <a:solidFill>
                <a:srgbClr val="000000"/>
              </a:solidFill>
              <a:uFillTx/>
              <a:latin typeface="Amasis MT Pro"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name="Slide17">
    <p:bg>
      <p:bgPr>
        <a:solidFill>
          <a:srgbClr val="FBE5D6"/>
        </a:solidFill>
        <a:effectLst/>
      </p:bgPr>
    </p:bg>
    <p:spTree>
      <p:nvGrpSpPr>
        <p:cNvPr id="1" name=""/>
        <p:cNvGrpSpPr/>
        <p:nvPr/>
      </p:nvGrpSpPr>
      <p:grpSpPr>
        <a:xfrm>
          <a:off x="0" y="0"/>
          <a:ext cx="0" cy="0"/>
          <a:chOff x="0" y="0"/>
          <a:chExt cx="0" cy="0"/>
        </a:xfrm>
      </p:grpSpPr>
      <p:sp>
        <p:nvSpPr>
          <p:cNvPr id="2" name="Pravokutnik: zaobljeni kutovi 5"/>
          <p:cNvSpPr/>
          <p:nvPr/>
        </p:nvSpPr>
        <p:spPr>
          <a:xfrm>
            <a:off x="0" y="1861736"/>
            <a:ext cx="12126900" cy="48278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DAE3F3"/>
                </a:solidFill>
                <a:uFillTx/>
                <a:latin typeface="Amasis MT Pro" pitchFamily="18"/>
              </a:rPr>
              <a:t> </a:t>
            </a:r>
            <a:r>
              <a:rPr lang="sv-SE" sz="2400" b="1" i="0" u="none" strike="noStrike" kern="0" cap="none" spc="0" baseline="0">
                <a:solidFill>
                  <a:srgbClr val="DAE3F3"/>
                </a:solidFill>
                <a:uFillTx/>
                <a:latin typeface="Amasis MT Pro" pitchFamily="18"/>
              </a:rPr>
              <a:t>Game plan</a:t>
            </a:r>
            <a:endParaRPr lang="en-SE" sz="2400" b="1" i="0" u="none" strike="noStrike" kern="1200" cap="none" spc="0" baseline="0">
              <a:solidFill>
                <a:srgbClr val="DAE3F3"/>
              </a:solidFill>
              <a:uFillTx/>
              <a:latin typeface="Amasis MT Pro" pitchFamily="18"/>
            </a:endParaRPr>
          </a:p>
        </p:txBody>
      </p:sp>
      <p:sp>
        <p:nvSpPr>
          <p:cNvPr id="3" name="Pravokutnik 6"/>
          <p:cNvSpPr/>
          <p:nvPr/>
        </p:nvSpPr>
        <p:spPr>
          <a:xfrm>
            <a:off x="2035618" y="-62883"/>
            <a:ext cx="4378119" cy="1077218"/>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4400" b="1" i="0" u="none" strike="noStrike" kern="1200" cap="none" spc="0" baseline="0">
                <a:solidFill>
                  <a:srgbClr val="0D0D0D"/>
                </a:solidFill>
                <a:effectLst>
                  <a:outerShdw dist="22860" dir="5400000">
                    <a:srgbClr val="000000"/>
                  </a:outerShdw>
                </a:effectLst>
                <a:uFillTx/>
                <a:latin typeface="Copperplate Gothic Bold" pitchFamily="34"/>
              </a:rPr>
              <a:t>JUSUF ZUKIC</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D0D0D"/>
                </a:solidFill>
                <a:effectLst>
                  <a:outerShdw dist="22860" dir="5400000">
                    <a:srgbClr val="000000"/>
                  </a:outerShdw>
                </a:effectLst>
                <a:uFillTx/>
                <a:latin typeface="Copperplate Gothic Bold" pitchFamily="34"/>
              </a:rPr>
              <a:t>08/09/1983</a:t>
            </a:r>
            <a:endParaRPr lang="hr-HR" sz="2000" b="1" i="0" u="none" strike="noStrike" kern="1200" cap="none" spc="0" baseline="0">
              <a:solidFill>
                <a:srgbClr val="0D0D0D"/>
              </a:solidFill>
              <a:effectLst>
                <a:outerShdw dist="22860" dir="5400000">
                  <a:srgbClr val="000000"/>
                </a:outerShdw>
              </a:effectLst>
              <a:uFillTx/>
              <a:latin typeface="Copperplate Gothic Bold" pitchFamily="34"/>
            </a:endParaRPr>
          </a:p>
        </p:txBody>
      </p:sp>
      <p:pic>
        <p:nvPicPr>
          <p:cNvPr id="4" name="Slika 34">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37526" y="-90790"/>
            <a:ext cx="2085975" cy="1943100"/>
          </a:xfrm>
          <a:prstGeom prst="rect">
            <a:avLst/>
          </a:prstGeom>
          <a:noFill/>
          <a:ln cap="flat">
            <a:noFill/>
          </a:ln>
        </p:spPr>
      </p:pic>
      <p:pic>
        <p:nvPicPr>
          <p:cNvPr id="5" name="Slika 37">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573353" y="819567"/>
            <a:ext cx="1771832" cy="930209"/>
          </a:xfrm>
          <a:prstGeom prst="rect">
            <a:avLst/>
          </a:prstGeom>
          <a:noFill/>
          <a:ln cap="flat">
            <a:noFill/>
          </a:ln>
        </p:spPr>
      </p:pic>
      <p:sp>
        <p:nvSpPr>
          <p:cNvPr id="6" name="TekstniOkvir 36"/>
          <p:cNvSpPr txBox="1"/>
          <p:nvPr/>
        </p:nvSpPr>
        <p:spPr>
          <a:xfrm>
            <a:off x="2769342" y="1034149"/>
            <a:ext cx="4106661"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UEFA</a:t>
            </a:r>
            <a:r>
              <a:rPr lang="sv-SE" sz="2400" b="0" i="0" u="none" strike="noStrike" kern="1200" cap="none" spc="0" baseline="0">
                <a:solidFill>
                  <a:srgbClr val="000000"/>
                </a:solidFill>
                <a:uFillTx/>
                <a:latin typeface="Calibri"/>
              </a:rPr>
              <a:t> ”</a:t>
            </a:r>
            <a:r>
              <a:rPr lang="sv-SE" sz="2400" b="1" i="0" u="none" strike="noStrike" kern="1200" cap="none" spc="0" baseline="0">
                <a:solidFill>
                  <a:srgbClr val="000000"/>
                </a:solidFill>
                <a:uFillTx/>
                <a:latin typeface="Calibri"/>
              </a:rPr>
              <a:t>A”</a:t>
            </a:r>
            <a:r>
              <a:rPr lang="sv-SE" sz="2400" b="0" i="0" u="none" strike="noStrike" kern="1200" cap="none" spc="0" baseline="0">
                <a:solidFill>
                  <a:srgbClr val="000000"/>
                </a:solidFill>
                <a:uFillTx/>
                <a:latin typeface="Calibri"/>
              </a:rPr>
              <a:t> </a:t>
            </a:r>
            <a:r>
              <a:rPr lang="sv-SE" sz="1800" b="1" i="0" u="none" strike="noStrike" kern="1200" cap="none" spc="0" baseline="0">
                <a:solidFill>
                  <a:srgbClr val="000000"/>
                </a:solidFill>
                <a:uFillTx/>
                <a:latin typeface="Calibri"/>
              </a:rPr>
              <a:t>L</a:t>
            </a:r>
            <a:r>
              <a:rPr lang="sv-SE" sz="1800" b="0" i="0" u="none" strike="noStrike" kern="1200" cap="none" spc="0" baseline="0">
                <a:solidFill>
                  <a:srgbClr val="000000"/>
                </a:solidFill>
                <a:uFillTx/>
                <a:latin typeface="Calibri"/>
              </a:rPr>
              <a:t>icenced </a:t>
            </a:r>
            <a:r>
              <a:rPr lang="sv-SE" sz="1800" b="1" i="0" u="none" strike="noStrike" kern="1200" cap="none" spc="0" baseline="0">
                <a:solidFill>
                  <a:srgbClr val="000000"/>
                </a:solidFill>
                <a:uFillTx/>
                <a:latin typeface="Calibri"/>
              </a:rPr>
              <a:t>f</a:t>
            </a:r>
            <a:r>
              <a:rPr lang="sv-SE" sz="1800" b="0" i="0" u="none" strike="noStrike" kern="1200" cap="none" spc="0" baseline="0">
                <a:solidFill>
                  <a:srgbClr val="000000"/>
                </a:solidFill>
                <a:uFillTx/>
                <a:latin typeface="Calibri"/>
              </a:rPr>
              <a:t>ootball </a:t>
            </a:r>
            <a:r>
              <a:rPr lang="sv-SE" sz="1800" b="1" i="0" u="none" strike="noStrike" kern="1200" cap="none" spc="0" baseline="0">
                <a:solidFill>
                  <a:srgbClr val="000000"/>
                </a:solidFill>
                <a:uFillTx/>
                <a:latin typeface="Calibri"/>
              </a:rPr>
              <a:t>c</a:t>
            </a:r>
            <a:r>
              <a:rPr lang="sv-SE" sz="1800" b="0" i="0" u="none" strike="noStrike" kern="1200" cap="none" spc="0" baseline="0">
                <a:solidFill>
                  <a:srgbClr val="000000"/>
                </a:solidFill>
                <a:uFillTx/>
                <a:latin typeface="Calibri"/>
              </a:rPr>
              <a:t>oach</a:t>
            </a:r>
            <a:endParaRPr lang="en-SE" sz="1800" b="0" i="0" u="none" strike="noStrike" kern="1200" cap="none" spc="0" baseline="0">
              <a:solidFill>
                <a:srgbClr val="000000"/>
              </a:solidFill>
              <a:uFillTx/>
              <a:latin typeface="Calibri"/>
            </a:endParaRPr>
          </a:p>
        </p:txBody>
      </p:sp>
      <p:sp>
        <p:nvSpPr>
          <p:cNvPr id="7" name="TekstniOkvir 17"/>
          <p:cNvSpPr txBox="1"/>
          <p:nvPr/>
        </p:nvSpPr>
        <p:spPr>
          <a:xfrm>
            <a:off x="7389504" y="97520"/>
            <a:ext cx="4802492" cy="138499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Email: </a:t>
            </a:r>
            <a:r>
              <a:rPr lang="sv-SE" sz="1200" b="0" i="0" u="none" strike="noStrike" kern="1200" cap="none" spc="0" baseline="0">
                <a:solidFill>
                  <a:srgbClr val="000000"/>
                </a:solidFill>
                <a:uFillTx/>
                <a:latin typeface="Calibri"/>
                <a:hlinkClick r:id="rId4"/>
              </a:rPr>
              <a:t>jusufzukic1234@gmail.com</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Tel:    </a:t>
            </a:r>
            <a:r>
              <a:rPr lang="sv-SE" sz="1200" b="0" i="0" u="none" strike="noStrike" kern="1200" cap="none" spc="0" baseline="0">
                <a:solidFill>
                  <a:srgbClr val="0070C0"/>
                </a:solidFill>
                <a:uFillTx/>
                <a:latin typeface="Calibri"/>
              </a:rPr>
              <a:t>+46720109626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Twitter: </a:t>
            </a:r>
            <a:r>
              <a:rPr lang="sv-SE" sz="1200" b="0" i="0" u="none" strike="noStrike" kern="1200" cap="none" spc="0" baseline="0">
                <a:solidFill>
                  <a:srgbClr val="000000"/>
                </a:solidFill>
                <a:uFillTx/>
                <a:latin typeface="Calibri"/>
                <a:hlinkClick r:id="rId5"/>
              </a:rPr>
              <a:t>https://twitter.com/JusufZukic?t=MYh5KFrLfAxYeuK_-l0E1A&amp;s=08</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Linkedln</a:t>
            </a:r>
            <a:r>
              <a:rPr lang="sv-SE" sz="1200" b="1" i="0" u="none" strike="noStrike" kern="1200" cap="none" spc="0" baseline="0">
                <a:solidFill>
                  <a:srgbClr val="0070C0"/>
                </a:solidFill>
                <a:uFillTx/>
                <a:latin typeface="Calibri"/>
              </a:rPr>
              <a:t>: https://www.linkedin.com/in/jusuf-zukic-4720b01a7</a:t>
            </a:r>
            <a:endParaRPr lang="en-SE" sz="1400" b="0" i="0" u="none" strike="noStrike" kern="1200" cap="none" spc="0" baseline="0">
              <a:solidFill>
                <a:srgbClr val="0070C0"/>
              </a:solidFill>
              <a:uFillTx/>
              <a:latin typeface="Calibri"/>
            </a:endParaRPr>
          </a:p>
        </p:txBody>
      </p:sp>
      <p:sp>
        <p:nvSpPr>
          <p:cNvPr id="8" name="TekstniOkvir 34"/>
          <p:cNvSpPr txBox="1"/>
          <p:nvPr/>
        </p:nvSpPr>
        <p:spPr>
          <a:xfrm>
            <a:off x="2679813" y="2015950"/>
            <a:ext cx="6832378" cy="175432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20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0" cap="none" spc="0" baseline="0">
                <a:solidFill>
                  <a:srgbClr val="000000"/>
                </a:solidFill>
                <a:uFillTx/>
                <a:latin typeface="Amasis MT Pro" pitchFamily="18"/>
              </a:rPr>
              <a:t> </a:t>
            </a:r>
            <a:r>
              <a:rPr lang="en-US" sz="2800" b="1" i="0" u="none" strike="noStrike" kern="0" cap="none" spc="0" baseline="0">
                <a:solidFill>
                  <a:srgbClr val="000000"/>
                </a:solidFill>
                <a:uFillTx/>
                <a:latin typeface="Amasis MT Pro" pitchFamily="18"/>
              </a:rPr>
              <a:t>Plan for the tactical development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2400" b="1" i="0" u="none" strike="noStrike" kern="0" cap="none" spc="0" baseline="0">
              <a:solidFill>
                <a:srgbClr val="000000"/>
              </a:solidFill>
              <a:uFillTx/>
              <a:latin typeface="Amasis MT Pro Medium"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0" cap="none" spc="0" baseline="0">
                <a:solidFill>
                  <a:srgbClr val="000000"/>
                </a:solidFill>
                <a:uFillTx/>
                <a:latin typeface="Amasis MT Pro" pitchFamily="18"/>
              </a:rPr>
              <a:t> </a:t>
            </a:r>
            <a:endParaRPr lang="sv-SE" sz="2000" b="1" i="0" u="none" strike="noStrike" kern="1200" cap="none" spc="0" baseline="0">
              <a:solidFill>
                <a:srgbClr val="000000"/>
              </a:solidFill>
              <a:uFillTx/>
              <a:latin typeface="Amasis MT Pro" pitchFamily="18"/>
            </a:endParaRPr>
          </a:p>
        </p:txBody>
      </p:sp>
      <p:sp>
        <p:nvSpPr>
          <p:cNvPr id="9" name="TekstniOkvir 8"/>
          <p:cNvSpPr txBox="1"/>
          <p:nvPr/>
        </p:nvSpPr>
        <p:spPr>
          <a:xfrm>
            <a:off x="595374" y="3118881"/>
            <a:ext cx="3439616"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0" cap="none" spc="0" baseline="0">
                <a:solidFill>
                  <a:srgbClr val="FFFFFF"/>
                </a:solidFill>
                <a:uFillTx/>
                <a:latin typeface="Arial Rounded MT Bold" pitchFamily="34"/>
              </a:rPr>
              <a:t>   </a:t>
            </a:r>
            <a:r>
              <a:rPr lang="en-US" sz="2000" b="1" i="0" u="none" strike="noStrike" kern="0" cap="none" spc="0" baseline="0">
                <a:solidFill>
                  <a:srgbClr val="000000"/>
                </a:solidFill>
                <a:uFillTx/>
                <a:latin typeface="Amasis MT Pro" pitchFamily="18"/>
              </a:rPr>
              <a:t>Defensive play</a:t>
            </a:r>
            <a:endParaRPr lang="en-SE" sz="2000" b="1" i="0" u="none" strike="noStrike" kern="1200" cap="none" spc="0" baseline="0">
              <a:solidFill>
                <a:srgbClr val="000000"/>
              </a:solidFill>
              <a:uFillTx/>
              <a:latin typeface="Amasis MT Pro" pitchFamily="18"/>
            </a:endParaRPr>
          </a:p>
        </p:txBody>
      </p:sp>
      <p:sp>
        <p:nvSpPr>
          <p:cNvPr id="10" name="TekstniOkvir 10"/>
          <p:cNvSpPr txBox="1"/>
          <p:nvPr/>
        </p:nvSpPr>
        <p:spPr>
          <a:xfrm>
            <a:off x="734436" y="3992727"/>
            <a:ext cx="6141558" cy="2893097"/>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Amasis MT Pro" pitchFamily="18"/>
              </a:rPr>
              <a:t>Discipline in the game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600" b="1" i="0" u="none" strike="noStrike" kern="0" cap="none" spc="0" baseline="0">
              <a:solidFill>
                <a:srgbClr val="000000"/>
              </a:solidFill>
              <a:uFillTx/>
              <a:latin typeface="Amasis MT Pro"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Amasis MT Pro" pitchFamily="18"/>
              </a:rPr>
              <a:t>Structure and collective defending</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600" b="1" i="0" u="none" strike="noStrike" kern="0" cap="none" spc="0" baseline="0">
              <a:solidFill>
                <a:srgbClr val="000000"/>
              </a:solidFill>
              <a:uFillTx/>
              <a:latin typeface="Amasis MT Pro"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Amasis MT Pro" pitchFamily="18"/>
              </a:rPr>
              <a:t>Individual defending</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600" b="1" i="0" u="none" strike="noStrike" kern="0" cap="none" spc="0" baseline="0">
              <a:solidFill>
                <a:srgbClr val="000000"/>
              </a:solidFill>
              <a:uFillTx/>
              <a:latin typeface="Amasis MT Pro"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Amasis MT Pro" pitchFamily="18"/>
              </a:rPr>
              <a:t>Responsibility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0" cap="none" spc="0" baseline="0">
                <a:solidFill>
                  <a:srgbClr val="FFFFFF"/>
                </a:solidFill>
                <a:uFillTx/>
                <a:latin typeface="Amasis MT Pro" pitchFamily="18"/>
              </a:rPr>
              <a:t> </a:t>
            </a:r>
            <a:endParaRPr lang="en-GB" sz="1400" b="0" i="0" u="none" strike="noStrike" kern="120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1" i="0" u="none" strike="noStrike" kern="0" cap="none" spc="0" baseline="0">
              <a:solidFill>
                <a:srgbClr val="FFFFFF"/>
              </a:solidFill>
              <a:uFillTx/>
              <a:latin typeface="Arial Rounded MT Bold"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1" i="0" u="none" strike="noStrike" kern="0" cap="none" spc="0" baseline="0">
              <a:solidFill>
                <a:srgbClr val="FFFFFF"/>
              </a:solidFill>
              <a:uFillTx/>
              <a:latin typeface="Arial Rounded MT Bold"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a:solidFill>
                <a:srgbClr val="000000"/>
              </a:solidFill>
              <a:uFillTx/>
              <a:latin typeface="Amasis MT Pro" pitchFamily="18"/>
            </a:endParaRPr>
          </a:p>
        </p:txBody>
      </p:sp>
      <p:sp>
        <p:nvSpPr>
          <p:cNvPr id="11" name="TekstniOkvir 8"/>
          <p:cNvSpPr txBox="1"/>
          <p:nvPr/>
        </p:nvSpPr>
        <p:spPr>
          <a:xfrm>
            <a:off x="6573905" y="3063925"/>
            <a:ext cx="3187150"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0" cap="none" spc="0" baseline="0">
                <a:solidFill>
                  <a:srgbClr val="000000"/>
                </a:solidFill>
                <a:uFillTx/>
                <a:latin typeface="Amasis MT Pro" pitchFamily="18"/>
              </a:rPr>
              <a:t> </a:t>
            </a:r>
            <a:r>
              <a:rPr lang="en-US" sz="2000" b="1" i="0" u="none" strike="noStrike" kern="0" cap="none" spc="0" baseline="0">
                <a:solidFill>
                  <a:srgbClr val="000000"/>
                </a:solidFill>
                <a:uFillTx/>
                <a:latin typeface="Amasis MT Pro" pitchFamily="18"/>
              </a:rPr>
              <a:t>Offensive play</a:t>
            </a:r>
            <a:endParaRPr lang="en-SE" sz="2000" b="1" i="0" u="none" strike="noStrike" kern="1200" cap="none" spc="0" baseline="0">
              <a:solidFill>
                <a:srgbClr val="000000"/>
              </a:solidFill>
              <a:uFillTx/>
              <a:latin typeface="Amasis MT Pro" pitchFamily="18"/>
            </a:endParaRPr>
          </a:p>
        </p:txBody>
      </p:sp>
      <p:sp>
        <p:nvSpPr>
          <p:cNvPr id="12" name="TekstniOkvir 19"/>
          <p:cNvSpPr txBox="1"/>
          <p:nvPr/>
        </p:nvSpPr>
        <p:spPr>
          <a:xfrm>
            <a:off x="6573905" y="3988887"/>
            <a:ext cx="6113285" cy="2092878"/>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Amasis MT Pro" pitchFamily="18"/>
              </a:rPr>
              <a:t>Discipline in the game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600" b="1" i="0" u="none" strike="noStrike" kern="0" cap="none" spc="0" baseline="0">
              <a:solidFill>
                <a:srgbClr val="000000"/>
              </a:solidFill>
              <a:uFillTx/>
              <a:latin typeface="Amasis MT Pro"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Amasis MT Pro" pitchFamily="18"/>
              </a:rPr>
              <a:t>Structure, rotations and collective offensive playing</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SE" sz="1600" b="1" i="0" u="none" strike="noStrike" kern="1200" cap="none" spc="0" baseline="0">
              <a:solidFill>
                <a:srgbClr val="000000"/>
              </a:solidFill>
              <a:uFillTx/>
              <a:latin typeface="Amasis MT Pro"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Amasis MT Pro" pitchFamily="18"/>
              </a:rPr>
              <a:t>Individual offensive playing</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SE" sz="1600" b="1" i="0" u="none" strike="noStrike" kern="1200" cap="none" spc="0" baseline="0">
              <a:solidFill>
                <a:srgbClr val="000000"/>
              </a:solidFill>
              <a:uFillTx/>
              <a:latin typeface="Amasis MT Pro"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Amasis MT Pro" pitchFamily="18"/>
              </a:rPr>
              <a:t>Responsibility</a:t>
            </a:r>
            <a:endParaRPr lang="en-SE" sz="1600" b="1" i="0" u="none" strike="noStrike" kern="120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1" i="0" u="none" strike="noStrike" kern="1200" cap="none" spc="0" baseline="0">
              <a:solidFill>
                <a:srgbClr val="FFFFFF"/>
              </a:solidFill>
              <a:uFillTx/>
              <a:latin typeface="Calibri"/>
            </a:endParaRPr>
          </a:p>
        </p:txBody>
      </p:sp>
      <p:sp>
        <p:nvSpPr>
          <p:cNvPr id="13" name="Pravokutnik: zaobljeni kutovi 37"/>
          <p:cNvSpPr/>
          <p:nvPr/>
        </p:nvSpPr>
        <p:spPr>
          <a:xfrm>
            <a:off x="1954840" y="2896645"/>
            <a:ext cx="7326511"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cxnSp>
        <p:nvCxnSpPr>
          <p:cNvPr id="14" name="Ravni poveznik sa strelicom 22"/>
          <p:cNvCxnSpPr/>
          <p:nvPr/>
        </p:nvCxnSpPr>
        <p:spPr>
          <a:xfrm>
            <a:off x="2912885" y="5662604"/>
            <a:ext cx="1071768" cy="708231"/>
          </a:xfrm>
          <a:prstGeom prst="straightConnector1">
            <a:avLst/>
          </a:prstGeom>
          <a:noFill/>
          <a:ln w="57150" cap="flat">
            <a:solidFill>
              <a:srgbClr val="4472C4"/>
            </a:solidFill>
            <a:prstDash val="solid"/>
            <a:miter/>
            <a:tailEnd type="arrow"/>
          </a:ln>
        </p:spPr>
      </p:cxnSp>
      <p:cxnSp>
        <p:nvCxnSpPr>
          <p:cNvPr id="15" name="Ravni poveznik sa strelicom 24"/>
          <p:cNvCxnSpPr/>
          <p:nvPr/>
        </p:nvCxnSpPr>
        <p:spPr>
          <a:xfrm flipH="1">
            <a:off x="5835188" y="5730663"/>
            <a:ext cx="1040816" cy="640172"/>
          </a:xfrm>
          <a:prstGeom prst="straightConnector1">
            <a:avLst/>
          </a:prstGeom>
          <a:noFill/>
          <a:ln w="57150" cap="flat">
            <a:solidFill>
              <a:srgbClr val="4472C4"/>
            </a:solidFill>
            <a:prstDash val="solid"/>
            <a:miter/>
            <a:tailEnd type="arrow"/>
          </a:ln>
        </p:spPr>
      </p:cxnSp>
      <p:sp>
        <p:nvSpPr>
          <p:cNvPr id="16" name="TekstniOkvir 28"/>
          <p:cNvSpPr txBox="1"/>
          <p:nvPr/>
        </p:nvSpPr>
        <p:spPr>
          <a:xfrm>
            <a:off x="3984653" y="6043388"/>
            <a:ext cx="6363090"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0" cap="none" spc="0" baseline="0">
                <a:solidFill>
                  <a:srgbClr val="FF0000"/>
                </a:solidFill>
                <a:uFillTx/>
                <a:latin typeface="Amasis MT Pro" pitchFamily="18"/>
              </a:rPr>
              <a:t>Transitions</a:t>
            </a:r>
            <a:endParaRPr lang="en-GB" sz="2400" b="0" i="0" u="none" strike="noStrike" kern="1200" cap="none" spc="0" baseline="0">
              <a:solidFill>
                <a:srgbClr val="FF0000"/>
              </a:solidFill>
              <a:uFillTx/>
              <a:latin typeface="Amasis MT Pro"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name="Slide18">
    <p:bg>
      <p:bgPr>
        <a:solidFill>
          <a:srgbClr val="FBE5D6"/>
        </a:solidFill>
        <a:effectLst/>
      </p:bgPr>
    </p:bg>
    <p:spTree>
      <p:nvGrpSpPr>
        <p:cNvPr id="1" name=""/>
        <p:cNvGrpSpPr/>
        <p:nvPr/>
      </p:nvGrpSpPr>
      <p:grpSpPr>
        <a:xfrm>
          <a:off x="0" y="0"/>
          <a:ext cx="0" cy="0"/>
          <a:chOff x="0" y="0"/>
          <a:chExt cx="0" cy="0"/>
        </a:xfrm>
      </p:grpSpPr>
      <p:sp>
        <p:nvSpPr>
          <p:cNvPr id="2" name="Pravokutnik: zaobljeni kutovi 5"/>
          <p:cNvSpPr/>
          <p:nvPr/>
        </p:nvSpPr>
        <p:spPr>
          <a:xfrm>
            <a:off x="0" y="1861736"/>
            <a:ext cx="12126900" cy="48278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DAE3F3"/>
                </a:solidFill>
                <a:uFillTx/>
                <a:latin typeface="Amasis MT Pro" pitchFamily="18"/>
              </a:rPr>
              <a:t> </a:t>
            </a:r>
            <a:r>
              <a:rPr lang="sv-SE" sz="2400" b="1" i="0" u="none" strike="noStrike" kern="0" cap="none" spc="0" baseline="0">
                <a:solidFill>
                  <a:srgbClr val="DAE3F3"/>
                </a:solidFill>
                <a:uFillTx/>
                <a:latin typeface="Amasis MT Pro" pitchFamily="18"/>
              </a:rPr>
              <a:t>Game plan</a:t>
            </a:r>
            <a:endParaRPr lang="en-SE" sz="2400" b="1" i="0" u="none" strike="noStrike" kern="1200" cap="none" spc="0" baseline="0">
              <a:solidFill>
                <a:srgbClr val="DAE3F3"/>
              </a:solidFill>
              <a:uFillTx/>
              <a:latin typeface="Amasis MT Pro" pitchFamily="18"/>
            </a:endParaRPr>
          </a:p>
        </p:txBody>
      </p:sp>
      <p:sp>
        <p:nvSpPr>
          <p:cNvPr id="3" name="Pravokutnik 6"/>
          <p:cNvSpPr/>
          <p:nvPr/>
        </p:nvSpPr>
        <p:spPr>
          <a:xfrm>
            <a:off x="2035618" y="-62883"/>
            <a:ext cx="4378119" cy="1077218"/>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4400" b="1" i="0" u="none" strike="noStrike" kern="1200" cap="none" spc="0" baseline="0">
                <a:solidFill>
                  <a:srgbClr val="0D0D0D"/>
                </a:solidFill>
                <a:effectLst>
                  <a:outerShdw dist="22860" dir="5400000">
                    <a:srgbClr val="000000"/>
                  </a:outerShdw>
                </a:effectLst>
                <a:uFillTx/>
                <a:latin typeface="Copperplate Gothic Bold" pitchFamily="34"/>
              </a:rPr>
              <a:t>JUSUF ZUKIC</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D0D0D"/>
                </a:solidFill>
                <a:effectLst>
                  <a:outerShdw dist="22860" dir="5400000">
                    <a:srgbClr val="000000"/>
                  </a:outerShdw>
                </a:effectLst>
                <a:uFillTx/>
                <a:latin typeface="Copperplate Gothic Bold" pitchFamily="34"/>
              </a:rPr>
              <a:t>08/09/1983</a:t>
            </a:r>
            <a:endParaRPr lang="hr-HR" sz="2000" b="1" i="0" u="none" strike="noStrike" kern="1200" cap="none" spc="0" baseline="0">
              <a:solidFill>
                <a:srgbClr val="0D0D0D"/>
              </a:solidFill>
              <a:effectLst>
                <a:outerShdw dist="22860" dir="5400000">
                  <a:srgbClr val="000000"/>
                </a:outerShdw>
              </a:effectLst>
              <a:uFillTx/>
              <a:latin typeface="Copperplate Gothic Bold" pitchFamily="34"/>
            </a:endParaRPr>
          </a:p>
        </p:txBody>
      </p:sp>
      <p:pic>
        <p:nvPicPr>
          <p:cNvPr id="4" name="Slika 34">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37526" y="-90790"/>
            <a:ext cx="2085975" cy="1943100"/>
          </a:xfrm>
          <a:prstGeom prst="rect">
            <a:avLst/>
          </a:prstGeom>
          <a:noFill/>
          <a:ln cap="flat">
            <a:noFill/>
          </a:ln>
        </p:spPr>
      </p:pic>
      <p:pic>
        <p:nvPicPr>
          <p:cNvPr id="5" name="Slika 37">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573353" y="819567"/>
            <a:ext cx="1771832" cy="930209"/>
          </a:xfrm>
          <a:prstGeom prst="rect">
            <a:avLst/>
          </a:prstGeom>
          <a:noFill/>
          <a:ln cap="flat">
            <a:noFill/>
          </a:ln>
        </p:spPr>
      </p:pic>
      <p:sp>
        <p:nvSpPr>
          <p:cNvPr id="6" name="TekstniOkvir 36"/>
          <p:cNvSpPr txBox="1"/>
          <p:nvPr/>
        </p:nvSpPr>
        <p:spPr>
          <a:xfrm>
            <a:off x="2769342" y="1034149"/>
            <a:ext cx="4106661"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UEFA</a:t>
            </a:r>
            <a:r>
              <a:rPr lang="sv-SE" sz="2400" b="0" i="0" u="none" strike="noStrike" kern="1200" cap="none" spc="0" baseline="0">
                <a:solidFill>
                  <a:srgbClr val="000000"/>
                </a:solidFill>
                <a:uFillTx/>
                <a:latin typeface="Calibri"/>
              </a:rPr>
              <a:t> </a:t>
            </a:r>
            <a:r>
              <a:rPr lang="sv-SE" sz="2400" b="1" i="0" u="none" strike="noStrike" kern="1200" cap="none" spc="0" baseline="0">
                <a:solidFill>
                  <a:srgbClr val="000000"/>
                </a:solidFill>
                <a:uFillTx/>
                <a:latin typeface="Calibri"/>
              </a:rPr>
              <a:t>A</a:t>
            </a:r>
            <a:r>
              <a:rPr lang="sv-SE" sz="2400" b="0" i="0" u="none" strike="noStrike" kern="1200" cap="none" spc="0" baseline="0">
                <a:solidFill>
                  <a:srgbClr val="000000"/>
                </a:solidFill>
                <a:uFillTx/>
                <a:latin typeface="Calibri"/>
              </a:rPr>
              <a:t> </a:t>
            </a:r>
            <a:r>
              <a:rPr lang="sv-SE" sz="1800" b="1" i="0" u="none" strike="noStrike" kern="1200" cap="none" spc="0" baseline="0">
                <a:solidFill>
                  <a:srgbClr val="000000"/>
                </a:solidFill>
                <a:uFillTx/>
                <a:latin typeface="Calibri"/>
              </a:rPr>
              <a:t>L</a:t>
            </a:r>
            <a:r>
              <a:rPr lang="sv-SE" sz="1800" b="0" i="0" u="none" strike="noStrike" kern="1200" cap="none" spc="0" baseline="0">
                <a:solidFill>
                  <a:srgbClr val="000000"/>
                </a:solidFill>
                <a:uFillTx/>
                <a:latin typeface="Calibri"/>
              </a:rPr>
              <a:t>icenced </a:t>
            </a:r>
            <a:r>
              <a:rPr lang="sv-SE" sz="1800" b="1" i="0" u="none" strike="noStrike" kern="1200" cap="none" spc="0" baseline="0">
                <a:solidFill>
                  <a:srgbClr val="000000"/>
                </a:solidFill>
                <a:uFillTx/>
                <a:latin typeface="Calibri"/>
              </a:rPr>
              <a:t>f</a:t>
            </a:r>
            <a:r>
              <a:rPr lang="sv-SE" sz="1800" b="0" i="0" u="none" strike="noStrike" kern="1200" cap="none" spc="0" baseline="0">
                <a:solidFill>
                  <a:srgbClr val="000000"/>
                </a:solidFill>
                <a:uFillTx/>
                <a:latin typeface="Calibri"/>
              </a:rPr>
              <a:t>ootball </a:t>
            </a:r>
            <a:r>
              <a:rPr lang="sv-SE" sz="1800" b="1" i="0" u="none" strike="noStrike" kern="1200" cap="none" spc="0" baseline="0">
                <a:solidFill>
                  <a:srgbClr val="000000"/>
                </a:solidFill>
                <a:uFillTx/>
                <a:latin typeface="Calibri"/>
              </a:rPr>
              <a:t>c</a:t>
            </a:r>
            <a:r>
              <a:rPr lang="sv-SE" sz="1800" b="0" i="0" u="none" strike="noStrike" kern="1200" cap="none" spc="0" baseline="0">
                <a:solidFill>
                  <a:srgbClr val="000000"/>
                </a:solidFill>
                <a:uFillTx/>
                <a:latin typeface="Calibri"/>
              </a:rPr>
              <a:t>oach</a:t>
            </a:r>
            <a:endParaRPr lang="en-SE" sz="1800" b="0" i="0" u="none" strike="noStrike" kern="1200" cap="none" spc="0" baseline="0">
              <a:solidFill>
                <a:srgbClr val="000000"/>
              </a:solidFill>
              <a:uFillTx/>
              <a:latin typeface="Calibri"/>
            </a:endParaRPr>
          </a:p>
        </p:txBody>
      </p:sp>
      <p:sp>
        <p:nvSpPr>
          <p:cNvPr id="7" name="TekstniOkvir 17"/>
          <p:cNvSpPr txBox="1"/>
          <p:nvPr/>
        </p:nvSpPr>
        <p:spPr>
          <a:xfrm>
            <a:off x="7389504" y="97520"/>
            <a:ext cx="4802492" cy="138499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Email: </a:t>
            </a:r>
            <a:r>
              <a:rPr lang="sv-SE" sz="1200" b="0" i="0" u="none" strike="noStrike" kern="1200" cap="none" spc="0" baseline="0">
                <a:solidFill>
                  <a:srgbClr val="000000"/>
                </a:solidFill>
                <a:uFillTx/>
                <a:latin typeface="Calibri"/>
                <a:hlinkClick r:id="rId4"/>
              </a:rPr>
              <a:t>jusufzukic1234@gmail.com</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Tel:    </a:t>
            </a:r>
            <a:r>
              <a:rPr lang="sv-SE" sz="1200" b="0" i="0" u="none" strike="noStrike" kern="1200" cap="none" spc="0" baseline="0">
                <a:solidFill>
                  <a:srgbClr val="0070C0"/>
                </a:solidFill>
                <a:uFillTx/>
                <a:latin typeface="Calibri"/>
              </a:rPr>
              <a:t>+46720109626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Twitter: </a:t>
            </a:r>
            <a:r>
              <a:rPr lang="sv-SE" sz="1200" b="0" i="0" u="none" strike="noStrike" kern="1200" cap="none" spc="0" baseline="0">
                <a:solidFill>
                  <a:srgbClr val="000000"/>
                </a:solidFill>
                <a:uFillTx/>
                <a:latin typeface="Calibri"/>
                <a:hlinkClick r:id="rId5"/>
              </a:rPr>
              <a:t>https://twitter.com/JusufZukic?t=MYh5KFrLfAxYeuK_-l0E1A&amp;s=08</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Linkedln</a:t>
            </a:r>
            <a:r>
              <a:rPr lang="sv-SE" sz="1200" b="1" i="0" u="none" strike="noStrike" kern="1200" cap="none" spc="0" baseline="0">
                <a:solidFill>
                  <a:srgbClr val="0070C0"/>
                </a:solidFill>
                <a:uFillTx/>
                <a:latin typeface="Calibri"/>
              </a:rPr>
              <a:t>: https://www.linkedin.com/in/jusuf-zukic-4720b01a7</a:t>
            </a:r>
            <a:endParaRPr lang="en-SE" sz="1400" b="0" i="0" u="none" strike="noStrike" kern="1200" cap="none" spc="0" baseline="0">
              <a:solidFill>
                <a:srgbClr val="0070C0"/>
              </a:solidFill>
              <a:uFillTx/>
              <a:latin typeface="Calibri"/>
            </a:endParaRPr>
          </a:p>
        </p:txBody>
      </p:sp>
      <p:pic>
        <p:nvPicPr>
          <p:cNvPr id="8" name="Slika 16">
            <a:extLst>
              <a:ext uri="{FF2B5EF4-FFF2-40B4-BE49-F238E27FC236}">
                <a16:creationId xmlns:a16="http://schemas.microsoft.com/office/drawing/2014/main" id="{00000000-0000-0000-0000-000000000000}"/>
              </a:ext>
            </a:extLst>
          </p:cNvPr>
          <p:cNvPicPr>
            <a:picLocks noChangeAspect="1"/>
          </p:cNvPicPr>
          <p:nvPr/>
        </p:nvPicPr>
        <p:blipFill>
          <a:blip r:embed="rId6"/>
          <a:stretch>
            <a:fillRect/>
          </a:stretch>
        </p:blipFill>
        <p:spPr>
          <a:xfrm>
            <a:off x="0" y="2364967"/>
            <a:ext cx="12191996" cy="4493032"/>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8">
    <p:bg>
      <p:bgPr>
        <a:solidFill>
          <a:srgbClr val="FBE5D6"/>
        </a:solidFill>
        <a:effectLst/>
      </p:bgPr>
    </p:bg>
    <p:spTree>
      <p:nvGrpSpPr>
        <p:cNvPr id="1" name=""/>
        <p:cNvGrpSpPr/>
        <p:nvPr/>
      </p:nvGrpSpPr>
      <p:grpSpPr>
        <a:xfrm>
          <a:off x="0" y="0"/>
          <a:ext cx="0" cy="0"/>
          <a:chOff x="0" y="0"/>
          <a:chExt cx="0" cy="0"/>
        </a:xfrm>
      </p:grpSpPr>
      <p:sp>
        <p:nvSpPr>
          <p:cNvPr id="2" name="Pravokutnik: zaobljeni kutovi 5"/>
          <p:cNvSpPr/>
          <p:nvPr/>
        </p:nvSpPr>
        <p:spPr>
          <a:xfrm>
            <a:off x="0" y="1861736"/>
            <a:ext cx="12126900" cy="48278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2400" b="1" i="0" u="none" strike="noStrike" kern="1200" cap="none" spc="0" baseline="0">
              <a:solidFill>
                <a:srgbClr val="DAE3F3"/>
              </a:solidFill>
              <a:uFillTx/>
              <a:latin typeface="Amasis MT Pro" pitchFamily="18"/>
            </a:endParaRPr>
          </a:p>
        </p:txBody>
      </p:sp>
      <p:sp>
        <p:nvSpPr>
          <p:cNvPr id="3" name="Pravokutnik 6"/>
          <p:cNvSpPr/>
          <p:nvPr/>
        </p:nvSpPr>
        <p:spPr>
          <a:xfrm>
            <a:off x="2035618" y="-62883"/>
            <a:ext cx="4378119" cy="1077218"/>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4400" b="1" i="0" u="none" strike="noStrike" kern="1200" cap="none" spc="0" baseline="0">
                <a:solidFill>
                  <a:srgbClr val="0D0D0D"/>
                </a:solidFill>
                <a:effectLst>
                  <a:outerShdw dist="22860" dir="5400000">
                    <a:srgbClr val="000000"/>
                  </a:outerShdw>
                </a:effectLst>
                <a:uFillTx/>
                <a:latin typeface="Copperplate Gothic Bold" pitchFamily="34"/>
              </a:rPr>
              <a:t>JUSUF ZUKIC</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D0D0D"/>
                </a:solidFill>
                <a:effectLst>
                  <a:outerShdw dist="22860" dir="5400000">
                    <a:srgbClr val="000000"/>
                  </a:outerShdw>
                </a:effectLst>
                <a:uFillTx/>
                <a:latin typeface="Copperplate Gothic Bold" pitchFamily="34"/>
              </a:rPr>
              <a:t>08/09/1983</a:t>
            </a:r>
            <a:endParaRPr lang="hr-HR" sz="2000" b="1" i="0" u="none" strike="noStrike" kern="1200" cap="none" spc="0" baseline="0">
              <a:solidFill>
                <a:srgbClr val="0D0D0D"/>
              </a:solidFill>
              <a:effectLst>
                <a:outerShdw dist="22860" dir="5400000">
                  <a:srgbClr val="000000"/>
                </a:outerShdw>
              </a:effectLst>
              <a:uFillTx/>
              <a:latin typeface="Copperplate Gothic Bold" pitchFamily="34"/>
            </a:endParaRPr>
          </a:p>
        </p:txBody>
      </p:sp>
      <p:pic>
        <p:nvPicPr>
          <p:cNvPr id="4" name="Slika 8">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573353" y="819567"/>
            <a:ext cx="1771832" cy="930209"/>
          </a:xfrm>
          <a:prstGeom prst="rect">
            <a:avLst/>
          </a:prstGeom>
          <a:noFill/>
          <a:ln cap="flat">
            <a:noFill/>
          </a:ln>
        </p:spPr>
      </p:pic>
      <p:sp>
        <p:nvSpPr>
          <p:cNvPr id="5" name="TekstniOkvir 9"/>
          <p:cNvSpPr txBox="1"/>
          <p:nvPr/>
        </p:nvSpPr>
        <p:spPr>
          <a:xfrm>
            <a:off x="2769342" y="1034149"/>
            <a:ext cx="4106661"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UEFA</a:t>
            </a:r>
            <a:r>
              <a:rPr lang="sv-SE" sz="2400" b="0" i="0" u="none" strike="noStrike" kern="1200" cap="none" spc="0" baseline="0">
                <a:solidFill>
                  <a:srgbClr val="000000"/>
                </a:solidFill>
                <a:uFillTx/>
                <a:latin typeface="Calibri"/>
              </a:rPr>
              <a:t> </a:t>
            </a:r>
            <a:r>
              <a:rPr lang="sv-SE" sz="2400" b="1" i="0" u="none" strike="noStrike" kern="1200" cap="none" spc="0" baseline="0">
                <a:solidFill>
                  <a:srgbClr val="000000"/>
                </a:solidFill>
                <a:uFillTx/>
                <a:latin typeface="Calibri"/>
              </a:rPr>
              <a:t>A</a:t>
            </a:r>
            <a:r>
              <a:rPr lang="sv-SE" sz="2400" b="0" i="0" u="none" strike="noStrike" kern="1200" cap="none" spc="0" baseline="0">
                <a:solidFill>
                  <a:srgbClr val="000000"/>
                </a:solidFill>
                <a:uFillTx/>
                <a:latin typeface="Calibri"/>
              </a:rPr>
              <a:t> </a:t>
            </a:r>
            <a:r>
              <a:rPr lang="sv-SE" sz="1800" b="1" i="0" u="none" strike="noStrike" kern="1200" cap="none" spc="0" baseline="0">
                <a:solidFill>
                  <a:srgbClr val="000000"/>
                </a:solidFill>
                <a:uFillTx/>
                <a:latin typeface="Calibri"/>
              </a:rPr>
              <a:t>L</a:t>
            </a:r>
            <a:r>
              <a:rPr lang="sv-SE" sz="1800" b="0" i="0" u="none" strike="noStrike" kern="1200" cap="none" spc="0" baseline="0">
                <a:solidFill>
                  <a:srgbClr val="000000"/>
                </a:solidFill>
                <a:uFillTx/>
                <a:latin typeface="Calibri"/>
              </a:rPr>
              <a:t>icenced </a:t>
            </a:r>
            <a:r>
              <a:rPr lang="sv-SE" sz="1800" b="1" i="0" u="none" strike="noStrike" kern="1200" cap="none" spc="0" baseline="0">
                <a:solidFill>
                  <a:srgbClr val="000000"/>
                </a:solidFill>
                <a:uFillTx/>
                <a:latin typeface="Calibri"/>
              </a:rPr>
              <a:t>f</a:t>
            </a:r>
            <a:r>
              <a:rPr lang="sv-SE" sz="1800" b="0" i="0" u="none" strike="noStrike" kern="1200" cap="none" spc="0" baseline="0">
                <a:solidFill>
                  <a:srgbClr val="000000"/>
                </a:solidFill>
                <a:uFillTx/>
                <a:latin typeface="Calibri"/>
              </a:rPr>
              <a:t>ootball </a:t>
            </a:r>
            <a:r>
              <a:rPr lang="sv-SE" sz="1800" b="1" i="0" u="none" strike="noStrike" kern="1200" cap="none" spc="0" baseline="0">
                <a:solidFill>
                  <a:srgbClr val="000000"/>
                </a:solidFill>
                <a:uFillTx/>
                <a:latin typeface="Calibri"/>
              </a:rPr>
              <a:t>c</a:t>
            </a:r>
            <a:r>
              <a:rPr lang="sv-SE" sz="1800" b="0" i="0" u="none" strike="noStrike" kern="1200" cap="none" spc="0" baseline="0">
                <a:solidFill>
                  <a:srgbClr val="000000"/>
                </a:solidFill>
                <a:uFillTx/>
                <a:latin typeface="Calibri"/>
              </a:rPr>
              <a:t>oach</a:t>
            </a:r>
            <a:endParaRPr lang="en-SE" sz="1800" b="0" i="0" u="none" strike="noStrike" kern="1200" cap="none" spc="0" baseline="0">
              <a:solidFill>
                <a:srgbClr val="000000"/>
              </a:solidFill>
              <a:uFillTx/>
              <a:latin typeface="Calibri"/>
            </a:endParaRPr>
          </a:p>
        </p:txBody>
      </p:sp>
      <p:pic>
        <p:nvPicPr>
          <p:cNvPr id="6" name="Slika 33">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37526" y="-90790"/>
            <a:ext cx="2085975" cy="1943100"/>
          </a:xfrm>
          <a:prstGeom prst="rect">
            <a:avLst/>
          </a:prstGeom>
          <a:noFill/>
          <a:ln cap="flat">
            <a:noFill/>
          </a:ln>
        </p:spPr>
      </p:pic>
      <p:sp>
        <p:nvSpPr>
          <p:cNvPr id="7" name="TekstniOkvir 7"/>
          <p:cNvSpPr txBox="1"/>
          <p:nvPr/>
        </p:nvSpPr>
        <p:spPr>
          <a:xfrm>
            <a:off x="586816" y="2672077"/>
            <a:ext cx="9848654" cy="341631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SE" sz="1800" b="1" i="0" u="none" strike="noStrike" kern="1200" cap="none" spc="0" baseline="0">
                <a:solidFill>
                  <a:srgbClr val="000000"/>
                </a:solidFill>
                <a:uFillTx/>
                <a:latin typeface="Calibri Light"/>
              </a:rPr>
              <a:t>A dynamic, passionate and advanced football coach who made a successful transition from a 13-year </a:t>
            </a:r>
            <a:r>
              <a:rPr lang="sv-SE" sz="1800" b="1" i="0" u="none" strike="noStrike" kern="1200" cap="none" spc="0" baseline="0">
                <a:solidFill>
                  <a:srgbClr val="000000"/>
                </a:solidFill>
                <a:uFillTx/>
                <a:latin typeface="Calibri Light"/>
              </a:rPr>
              <a:t>professional </a:t>
            </a:r>
            <a:r>
              <a:rPr lang="en-SE" sz="1800" b="1" i="0" u="none" strike="noStrike" kern="1200" cap="none" spc="0" baseline="0">
                <a:solidFill>
                  <a:srgbClr val="000000"/>
                </a:solidFill>
                <a:uFillTx/>
                <a:latin typeface="Calibri Light"/>
              </a:rPr>
              <a:t>playing career to coaching young players </a:t>
            </a:r>
            <a:r>
              <a:rPr lang="sv-SE" sz="1800" b="1" i="0" u="none" strike="noStrike" kern="0" cap="none" spc="0" baseline="0">
                <a:solidFill>
                  <a:srgbClr val="000000"/>
                </a:solidFill>
                <a:uFillTx/>
                <a:latin typeface="Calibri Light"/>
              </a:rPr>
              <a:t>and</a:t>
            </a:r>
            <a:r>
              <a:rPr lang="en-SE" sz="1800" b="1" i="0" u="none" strike="noStrike" kern="1200" cap="none" spc="0" baseline="0">
                <a:solidFill>
                  <a:srgbClr val="000000"/>
                </a:solidFill>
                <a:uFillTx/>
                <a:latin typeface="Calibri Light"/>
              </a:rPr>
              <a:t> the elite level to professionals in the biggest divisions in Bosnia and Herzegovina. </a:t>
            </a:r>
            <a:endParaRPr lang="sv-SE" sz="1800" b="1" i="0" u="none" strike="noStrike" kern="1200" cap="none" spc="0" baseline="0">
              <a:solidFill>
                <a:srgbClr val="000000"/>
              </a:solidFill>
              <a:uFillTx/>
              <a:latin typeface="Calibri Light"/>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SE" sz="1800" b="1" i="0" u="none" strike="noStrike" kern="1200" cap="none" spc="0" baseline="0">
                <a:solidFill>
                  <a:srgbClr val="000000"/>
                </a:solidFill>
                <a:uFillTx/>
                <a:latin typeface="Calibri Light"/>
              </a:rPr>
              <a:t> </a:t>
            </a:r>
            <a:r>
              <a:rPr lang="sv-SE" sz="1800" b="1" i="0" u="none" strike="noStrike" kern="0" cap="none" spc="0" baseline="0">
                <a:solidFill>
                  <a:srgbClr val="000000"/>
                </a:solidFill>
                <a:uFillTx/>
                <a:latin typeface="Calibri Light"/>
              </a:rPr>
              <a:t>I</a:t>
            </a:r>
            <a:r>
              <a:rPr lang="en-SE" sz="1800" b="1" i="0" u="none" strike="noStrike" kern="1200" cap="none" spc="0" baseline="0">
                <a:solidFill>
                  <a:srgbClr val="000000"/>
                </a:solidFill>
                <a:uFillTx/>
                <a:latin typeface="Calibri Light"/>
              </a:rPr>
              <a:t> gained </a:t>
            </a:r>
            <a:r>
              <a:rPr lang="sv-SE" sz="1800" b="1" i="0" u="none" strike="noStrike" kern="1200" cap="none" spc="0" baseline="0">
                <a:solidFill>
                  <a:srgbClr val="000000"/>
                </a:solidFill>
                <a:uFillTx/>
                <a:latin typeface="Calibri Light"/>
              </a:rPr>
              <a:t>my</a:t>
            </a:r>
            <a:r>
              <a:rPr lang="en-SE" sz="1800" b="1" i="0" u="none" strike="noStrike" kern="1200" cap="none" spc="0" baseline="0">
                <a:solidFill>
                  <a:srgbClr val="000000"/>
                </a:solidFill>
                <a:uFillTx/>
                <a:latin typeface="Calibri Light"/>
              </a:rPr>
              <a:t> experience from experienced coaches throughout </a:t>
            </a:r>
            <a:r>
              <a:rPr lang="sv-SE" sz="1800" b="1" i="0" u="none" strike="noStrike" kern="0" cap="none" spc="0" baseline="0">
                <a:solidFill>
                  <a:srgbClr val="000000"/>
                </a:solidFill>
                <a:uFillTx/>
                <a:latin typeface="Calibri Light"/>
              </a:rPr>
              <a:t>my</a:t>
            </a:r>
            <a:r>
              <a:rPr lang="en-SE" sz="1800" b="1" i="0" u="none" strike="noStrike" kern="1200" cap="none" spc="0" baseline="0">
                <a:solidFill>
                  <a:srgbClr val="000000"/>
                </a:solidFill>
                <a:uFillTx/>
                <a:latin typeface="Calibri Light"/>
              </a:rPr>
              <a:t> career and then in visits to many academies across Europe where </a:t>
            </a:r>
            <a:r>
              <a:rPr lang="sv-SE" sz="1800" b="1" i="0" u="none" strike="noStrike" kern="0" cap="none" spc="0" baseline="0">
                <a:solidFill>
                  <a:srgbClr val="000000"/>
                </a:solidFill>
                <a:uFillTx/>
                <a:latin typeface="Calibri Light"/>
              </a:rPr>
              <a:t>I</a:t>
            </a:r>
            <a:r>
              <a:rPr lang="en-SE" sz="1800" b="1" i="0" u="none" strike="noStrike" kern="1200" cap="none" spc="0" baseline="0">
                <a:solidFill>
                  <a:srgbClr val="000000"/>
                </a:solidFill>
                <a:uFillTx/>
                <a:latin typeface="Calibri Light"/>
              </a:rPr>
              <a:t> gained experience and new ideas about developing himself and the players. </a:t>
            </a:r>
            <a:endParaRPr lang="sv-SE" sz="1800" b="1" i="0" u="none" strike="noStrike" kern="1200" cap="none" spc="0" baseline="0">
              <a:solidFill>
                <a:srgbClr val="000000"/>
              </a:solidFill>
              <a:uFillTx/>
              <a:latin typeface="Calibri Light"/>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SE" sz="1800" b="1" i="0" u="none" strike="noStrike" kern="1200" cap="none" spc="0" baseline="0">
                <a:solidFill>
                  <a:srgbClr val="000000"/>
                </a:solidFill>
                <a:uFillTx/>
                <a:latin typeface="Calibri Light"/>
              </a:rPr>
              <a:t>Coming to Sweden 2017, he got the opportunity to work in one of the oldest Swedish clubs as a coach in an elite academy.  Working directly with other coaches to maximize player engagement and the club's capacity to produce first team talent. </a:t>
            </a:r>
            <a:endParaRPr lang="sv-SE" sz="1800" b="1" i="0" u="none" strike="noStrike" kern="1200" cap="none" spc="0" baseline="0">
              <a:solidFill>
                <a:srgbClr val="000000"/>
              </a:solidFill>
              <a:uFillTx/>
              <a:latin typeface="Calibri Light"/>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SE" sz="1800" b="1" i="0" u="none" strike="noStrike" kern="1200" cap="none" spc="0" baseline="0">
                <a:solidFill>
                  <a:srgbClr val="000000"/>
                </a:solidFill>
                <a:uFillTx/>
                <a:latin typeface="Calibri Light"/>
              </a:rPr>
              <a:t> </a:t>
            </a:r>
            <a:r>
              <a:rPr lang="sv-SE" sz="1800" b="1" i="0" u="none" strike="noStrike" kern="1200" cap="none" spc="0" baseline="0">
                <a:solidFill>
                  <a:srgbClr val="000000"/>
                </a:solidFill>
                <a:uFillTx/>
                <a:latin typeface="Calibri Light"/>
              </a:rPr>
              <a:t>I am</a:t>
            </a:r>
            <a:r>
              <a:rPr lang="en-SE" sz="1800" b="1" i="0" u="none" strike="noStrike" kern="1200" cap="none" spc="0" baseline="0">
                <a:solidFill>
                  <a:srgbClr val="000000"/>
                </a:solidFill>
                <a:uFillTx/>
                <a:latin typeface="Calibri Light"/>
              </a:rPr>
              <a:t>  eager to secure a new challenging role within an ambitious club environment in which there is room for future growth, as well as an appreciation and following of modern attacking play and the desire to achieve results on and off the field.</a:t>
            </a:r>
          </a:p>
        </p:txBody>
      </p:sp>
      <p:sp>
        <p:nvSpPr>
          <p:cNvPr id="8" name="TekstniOkvir 8"/>
          <p:cNvSpPr txBox="1"/>
          <p:nvPr/>
        </p:nvSpPr>
        <p:spPr>
          <a:xfrm>
            <a:off x="7389504" y="97520"/>
            <a:ext cx="4802492" cy="138499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Email: </a:t>
            </a:r>
            <a:r>
              <a:rPr lang="sv-SE" sz="1200" b="0" i="0" u="none" strike="noStrike" kern="1200" cap="none" spc="0" baseline="0">
                <a:solidFill>
                  <a:srgbClr val="000000"/>
                </a:solidFill>
                <a:uFillTx/>
                <a:latin typeface="Calibri"/>
                <a:hlinkClick r:id="rId4"/>
              </a:rPr>
              <a:t>jusufzukic1234@gmail.com</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Tel:    </a:t>
            </a:r>
            <a:r>
              <a:rPr lang="sv-SE" sz="1200" b="0" i="0" u="none" strike="noStrike" kern="1200" cap="none" spc="0" baseline="0">
                <a:solidFill>
                  <a:srgbClr val="0070C0"/>
                </a:solidFill>
                <a:uFillTx/>
                <a:latin typeface="Calibri"/>
              </a:rPr>
              <a:t>+46720109626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Twitter: </a:t>
            </a:r>
            <a:r>
              <a:rPr lang="sv-SE" sz="1200" b="0" i="0" u="none" strike="noStrike" kern="1200" cap="none" spc="0" baseline="0">
                <a:solidFill>
                  <a:srgbClr val="000000"/>
                </a:solidFill>
                <a:uFillTx/>
                <a:latin typeface="Calibri"/>
                <a:hlinkClick r:id="rId5"/>
              </a:rPr>
              <a:t>https://twitter.com/JusufZukic?t=MYh5KFrLfAxYeuK_-l0E1A&amp;s=08</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Linkedln</a:t>
            </a:r>
            <a:r>
              <a:rPr lang="sv-SE" sz="1200" b="1" i="0" u="none" strike="noStrike" kern="1200" cap="none" spc="0" baseline="0">
                <a:solidFill>
                  <a:srgbClr val="0070C0"/>
                </a:solidFill>
                <a:uFillTx/>
                <a:latin typeface="Calibri"/>
              </a:rPr>
              <a:t>: https://www.linkedin.com/in/jusuf-zukic-4720b01a7</a:t>
            </a:r>
            <a:endParaRPr lang="en-SE" sz="1400" b="0" i="0" u="none" strike="noStrike" kern="1200" cap="none" spc="0" baseline="0">
              <a:solidFill>
                <a:srgbClr val="0070C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name="Slide19">
    <p:bg>
      <p:bgPr>
        <a:solidFill>
          <a:srgbClr val="FBE5D6"/>
        </a:solidFill>
        <a:effectLst/>
      </p:bgPr>
    </p:bg>
    <p:spTree>
      <p:nvGrpSpPr>
        <p:cNvPr id="1" name=""/>
        <p:cNvGrpSpPr/>
        <p:nvPr/>
      </p:nvGrpSpPr>
      <p:grpSpPr>
        <a:xfrm>
          <a:off x="0" y="0"/>
          <a:ext cx="0" cy="0"/>
          <a:chOff x="0" y="0"/>
          <a:chExt cx="0" cy="0"/>
        </a:xfrm>
      </p:grpSpPr>
      <p:sp>
        <p:nvSpPr>
          <p:cNvPr id="2" name="Pravokutnik: zaobljeni kutovi 5"/>
          <p:cNvSpPr/>
          <p:nvPr/>
        </p:nvSpPr>
        <p:spPr>
          <a:xfrm>
            <a:off x="0" y="1861736"/>
            <a:ext cx="12126900" cy="48278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DAE3F3"/>
                </a:solidFill>
                <a:uFillTx/>
                <a:latin typeface="Amasis MT Pro" pitchFamily="18"/>
              </a:rPr>
              <a:t> </a:t>
            </a:r>
            <a:r>
              <a:rPr lang="sv-SE" sz="2400" b="1" i="0" u="none" strike="noStrike" kern="0" cap="none" spc="0" baseline="0">
                <a:solidFill>
                  <a:srgbClr val="DAE3F3"/>
                </a:solidFill>
                <a:uFillTx/>
                <a:latin typeface="Amasis MT Pro" pitchFamily="18"/>
              </a:rPr>
              <a:t>Game plan</a:t>
            </a:r>
            <a:endParaRPr lang="en-SE" sz="2400" b="1" i="0" u="none" strike="noStrike" kern="1200" cap="none" spc="0" baseline="0">
              <a:solidFill>
                <a:srgbClr val="DAE3F3"/>
              </a:solidFill>
              <a:uFillTx/>
              <a:latin typeface="Amasis MT Pro" pitchFamily="18"/>
            </a:endParaRPr>
          </a:p>
        </p:txBody>
      </p:sp>
      <p:sp>
        <p:nvSpPr>
          <p:cNvPr id="3" name="Pravokutnik 6"/>
          <p:cNvSpPr/>
          <p:nvPr/>
        </p:nvSpPr>
        <p:spPr>
          <a:xfrm>
            <a:off x="2035618" y="-62883"/>
            <a:ext cx="4378119" cy="1077218"/>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4400" b="1" i="0" u="none" strike="noStrike" kern="1200" cap="none" spc="0" baseline="0">
                <a:solidFill>
                  <a:srgbClr val="0D0D0D"/>
                </a:solidFill>
                <a:effectLst>
                  <a:outerShdw dist="22860" dir="5400000">
                    <a:srgbClr val="000000"/>
                  </a:outerShdw>
                </a:effectLst>
                <a:uFillTx/>
                <a:latin typeface="Copperplate Gothic Bold" pitchFamily="34"/>
              </a:rPr>
              <a:t>JUSUF ZUKIC</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D0D0D"/>
                </a:solidFill>
                <a:effectLst>
                  <a:outerShdw dist="22860" dir="5400000">
                    <a:srgbClr val="000000"/>
                  </a:outerShdw>
                </a:effectLst>
                <a:uFillTx/>
                <a:latin typeface="Copperplate Gothic Bold" pitchFamily="34"/>
              </a:rPr>
              <a:t>08/09/1983</a:t>
            </a:r>
            <a:endParaRPr lang="hr-HR" sz="2000" b="1" i="0" u="none" strike="noStrike" kern="1200" cap="none" spc="0" baseline="0">
              <a:solidFill>
                <a:srgbClr val="0D0D0D"/>
              </a:solidFill>
              <a:effectLst>
                <a:outerShdw dist="22860" dir="5400000">
                  <a:srgbClr val="000000"/>
                </a:outerShdw>
              </a:effectLst>
              <a:uFillTx/>
              <a:latin typeface="Copperplate Gothic Bold" pitchFamily="34"/>
            </a:endParaRPr>
          </a:p>
        </p:txBody>
      </p:sp>
      <p:pic>
        <p:nvPicPr>
          <p:cNvPr id="4" name="Slika 34">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37526" y="-90790"/>
            <a:ext cx="2085975" cy="1943100"/>
          </a:xfrm>
          <a:prstGeom prst="rect">
            <a:avLst/>
          </a:prstGeom>
          <a:noFill/>
          <a:ln cap="flat">
            <a:noFill/>
          </a:ln>
        </p:spPr>
      </p:pic>
      <p:pic>
        <p:nvPicPr>
          <p:cNvPr id="5" name="Slika 37">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573353" y="819567"/>
            <a:ext cx="1771832" cy="930209"/>
          </a:xfrm>
          <a:prstGeom prst="rect">
            <a:avLst/>
          </a:prstGeom>
          <a:noFill/>
          <a:ln cap="flat">
            <a:noFill/>
          </a:ln>
        </p:spPr>
      </p:pic>
      <p:sp>
        <p:nvSpPr>
          <p:cNvPr id="6" name="TekstniOkvir 36"/>
          <p:cNvSpPr txBox="1"/>
          <p:nvPr/>
        </p:nvSpPr>
        <p:spPr>
          <a:xfrm>
            <a:off x="2769342" y="1034149"/>
            <a:ext cx="4106661"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UEFA</a:t>
            </a:r>
            <a:r>
              <a:rPr lang="sv-SE" sz="2400" b="0" i="0" u="none" strike="noStrike" kern="1200" cap="none" spc="0" baseline="0">
                <a:solidFill>
                  <a:srgbClr val="000000"/>
                </a:solidFill>
                <a:uFillTx/>
                <a:latin typeface="Calibri"/>
              </a:rPr>
              <a:t> </a:t>
            </a:r>
            <a:r>
              <a:rPr lang="sv-SE" sz="2400" b="1" i="0" u="none" strike="noStrike" kern="1200" cap="none" spc="0" baseline="0">
                <a:solidFill>
                  <a:srgbClr val="000000"/>
                </a:solidFill>
                <a:uFillTx/>
                <a:latin typeface="Calibri"/>
              </a:rPr>
              <a:t>A</a:t>
            </a:r>
            <a:r>
              <a:rPr lang="sv-SE" sz="2400" b="0" i="0" u="none" strike="noStrike" kern="1200" cap="none" spc="0" baseline="0">
                <a:solidFill>
                  <a:srgbClr val="000000"/>
                </a:solidFill>
                <a:uFillTx/>
                <a:latin typeface="Calibri"/>
              </a:rPr>
              <a:t> </a:t>
            </a:r>
            <a:r>
              <a:rPr lang="sv-SE" sz="1800" b="1" i="0" u="none" strike="noStrike" kern="1200" cap="none" spc="0" baseline="0">
                <a:solidFill>
                  <a:srgbClr val="000000"/>
                </a:solidFill>
                <a:uFillTx/>
                <a:latin typeface="Calibri"/>
              </a:rPr>
              <a:t>L</a:t>
            </a:r>
            <a:r>
              <a:rPr lang="sv-SE" sz="1800" b="0" i="0" u="none" strike="noStrike" kern="1200" cap="none" spc="0" baseline="0">
                <a:solidFill>
                  <a:srgbClr val="000000"/>
                </a:solidFill>
                <a:uFillTx/>
                <a:latin typeface="Calibri"/>
              </a:rPr>
              <a:t>icenced </a:t>
            </a:r>
            <a:r>
              <a:rPr lang="sv-SE" sz="1800" b="1" i="0" u="none" strike="noStrike" kern="1200" cap="none" spc="0" baseline="0">
                <a:solidFill>
                  <a:srgbClr val="000000"/>
                </a:solidFill>
                <a:uFillTx/>
                <a:latin typeface="Calibri"/>
              </a:rPr>
              <a:t>f</a:t>
            </a:r>
            <a:r>
              <a:rPr lang="sv-SE" sz="1800" b="0" i="0" u="none" strike="noStrike" kern="1200" cap="none" spc="0" baseline="0">
                <a:solidFill>
                  <a:srgbClr val="000000"/>
                </a:solidFill>
                <a:uFillTx/>
                <a:latin typeface="Calibri"/>
              </a:rPr>
              <a:t>ootball </a:t>
            </a:r>
            <a:r>
              <a:rPr lang="sv-SE" sz="1800" b="1" i="0" u="none" strike="noStrike" kern="1200" cap="none" spc="0" baseline="0">
                <a:solidFill>
                  <a:srgbClr val="000000"/>
                </a:solidFill>
                <a:uFillTx/>
                <a:latin typeface="Calibri"/>
              </a:rPr>
              <a:t>c</a:t>
            </a:r>
            <a:r>
              <a:rPr lang="sv-SE" sz="1800" b="0" i="0" u="none" strike="noStrike" kern="1200" cap="none" spc="0" baseline="0">
                <a:solidFill>
                  <a:srgbClr val="000000"/>
                </a:solidFill>
                <a:uFillTx/>
                <a:latin typeface="Calibri"/>
              </a:rPr>
              <a:t>oach</a:t>
            </a:r>
            <a:endParaRPr lang="en-SE" sz="1800" b="0" i="0" u="none" strike="noStrike" kern="1200" cap="none" spc="0" baseline="0">
              <a:solidFill>
                <a:srgbClr val="000000"/>
              </a:solidFill>
              <a:uFillTx/>
              <a:latin typeface="Calibri"/>
            </a:endParaRPr>
          </a:p>
        </p:txBody>
      </p:sp>
      <p:sp>
        <p:nvSpPr>
          <p:cNvPr id="7" name="TekstniOkvir 17"/>
          <p:cNvSpPr txBox="1"/>
          <p:nvPr/>
        </p:nvSpPr>
        <p:spPr>
          <a:xfrm>
            <a:off x="7389504" y="97520"/>
            <a:ext cx="4802492" cy="138499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Email: </a:t>
            </a:r>
            <a:r>
              <a:rPr lang="sv-SE" sz="1200" b="0" i="0" u="none" strike="noStrike" kern="1200" cap="none" spc="0" baseline="0">
                <a:solidFill>
                  <a:srgbClr val="000000"/>
                </a:solidFill>
                <a:uFillTx/>
                <a:latin typeface="Calibri"/>
                <a:hlinkClick r:id="rId4"/>
              </a:rPr>
              <a:t>jusufzukic1234@gmail.com</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Tel:    </a:t>
            </a:r>
            <a:r>
              <a:rPr lang="sv-SE" sz="1200" b="0" i="0" u="none" strike="noStrike" kern="1200" cap="none" spc="0" baseline="0">
                <a:solidFill>
                  <a:srgbClr val="0070C0"/>
                </a:solidFill>
                <a:uFillTx/>
                <a:latin typeface="Calibri"/>
              </a:rPr>
              <a:t>+46720109626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Twitter: </a:t>
            </a:r>
            <a:r>
              <a:rPr lang="sv-SE" sz="1200" b="0" i="0" u="none" strike="noStrike" kern="1200" cap="none" spc="0" baseline="0">
                <a:solidFill>
                  <a:srgbClr val="000000"/>
                </a:solidFill>
                <a:uFillTx/>
                <a:latin typeface="Calibri"/>
                <a:hlinkClick r:id="rId5"/>
              </a:rPr>
              <a:t>https://twitter.com/JusufZukic?t=MYh5KFrLfAxYeuK_-l0E1A&amp;s=08</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Linkedln</a:t>
            </a:r>
            <a:r>
              <a:rPr lang="sv-SE" sz="1200" b="1" i="0" u="none" strike="noStrike" kern="1200" cap="none" spc="0" baseline="0">
                <a:solidFill>
                  <a:srgbClr val="0070C0"/>
                </a:solidFill>
                <a:uFillTx/>
                <a:latin typeface="Calibri"/>
              </a:rPr>
              <a:t>: https://www.linkedin.com/in/jusuf-zukic-4720b01a7</a:t>
            </a:r>
            <a:endParaRPr lang="en-SE" sz="1400" b="0" i="0" u="none" strike="noStrike" kern="1200" cap="none" spc="0" baseline="0">
              <a:solidFill>
                <a:srgbClr val="0070C0"/>
              </a:solidFill>
              <a:uFillTx/>
              <a:latin typeface="Calibri"/>
            </a:endParaRPr>
          </a:p>
        </p:txBody>
      </p:sp>
      <p:sp>
        <p:nvSpPr>
          <p:cNvPr id="8" name="TekstniOkvir 34"/>
          <p:cNvSpPr txBox="1"/>
          <p:nvPr/>
        </p:nvSpPr>
        <p:spPr>
          <a:xfrm>
            <a:off x="233300" y="2154362"/>
            <a:ext cx="5138644" cy="132343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20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0" cap="none" spc="0" baseline="0">
                <a:solidFill>
                  <a:srgbClr val="000000"/>
                </a:solidFill>
                <a:uFillTx/>
                <a:latin typeface="Amasis MT Pro" pitchFamily="18"/>
              </a:rPr>
              <a:t>Buildup/posessional play principles: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0" cap="none" spc="0" baseline="0">
                <a:solidFill>
                  <a:srgbClr val="000000"/>
                </a:solidFill>
                <a:uFillTx/>
                <a:latin typeface="Amasis MT Pro" pitchFamily="18"/>
              </a:rPr>
              <a:t> </a:t>
            </a:r>
            <a:endParaRPr lang="sv-SE" sz="2000" b="1" i="0" u="none" strike="noStrike" kern="1200" cap="none" spc="0" baseline="0">
              <a:solidFill>
                <a:srgbClr val="000000"/>
              </a:solidFill>
              <a:uFillTx/>
              <a:latin typeface="Amasis MT Pro" pitchFamily="18"/>
            </a:endParaRPr>
          </a:p>
        </p:txBody>
      </p:sp>
      <p:sp>
        <p:nvSpPr>
          <p:cNvPr id="9" name="TekstniOkvir 10"/>
          <p:cNvSpPr txBox="1"/>
          <p:nvPr/>
        </p:nvSpPr>
        <p:spPr>
          <a:xfrm>
            <a:off x="206352" y="3017574"/>
            <a:ext cx="6113285" cy="3600989"/>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Amasis MT Pro" pitchFamily="18"/>
              </a:rPr>
              <a:t>Calm and confident on the ball, on pressure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1" i="0" u="none" strike="noStrike" kern="1200" cap="none" spc="0" baseline="0">
              <a:solidFill>
                <a:srgbClr val="000000"/>
              </a:solidFill>
              <a:uFillTx/>
              <a:latin typeface="Amasis MT Pro"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Amasis MT Pro" pitchFamily="18"/>
              </a:rPr>
              <a:t>Communication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1" i="0" u="none" strike="noStrike" kern="1200" cap="none" spc="0" baseline="0">
              <a:solidFill>
                <a:srgbClr val="000000"/>
              </a:solidFill>
              <a:uFillTx/>
              <a:latin typeface="Amasis MT Pro"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Amasis MT Pro" pitchFamily="18"/>
              </a:rPr>
              <a:t>Goalkeeper as a field  player and the option to pass back always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1" i="0" u="none" strike="noStrike" kern="1200" cap="none" spc="0" baseline="0">
              <a:solidFill>
                <a:srgbClr val="000000"/>
              </a:solidFill>
              <a:uFillTx/>
              <a:latin typeface="Amasis MT Pro"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Amasis MT Pro" pitchFamily="18"/>
              </a:rPr>
              <a:t>Passive only if we have to, until we find space for play forward</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1" i="0" u="none" strike="noStrike" kern="1200" cap="none" spc="0" baseline="0">
              <a:solidFill>
                <a:srgbClr val="000000"/>
              </a:solidFill>
              <a:uFillTx/>
              <a:latin typeface="Amasis MT Pro"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Amasis MT Pro" pitchFamily="18"/>
              </a:rPr>
              <a:t>Tempo on passing the ball</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1" i="0" u="none" strike="noStrike" kern="1200" cap="none" spc="0" baseline="0">
              <a:solidFill>
                <a:srgbClr val="000000"/>
              </a:solidFill>
              <a:uFillTx/>
              <a:latin typeface="Amasis MT Pro"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Amasis MT Pro" pitchFamily="18"/>
              </a:rPr>
              <a:t>If we can break the opponent with one pass we always do it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1" i="0" u="none" strike="noStrike" kern="1200" cap="none" spc="0" baseline="0">
              <a:solidFill>
                <a:srgbClr val="000000"/>
              </a:solidFill>
              <a:uFillTx/>
              <a:latin typeface="Amasis MT Pro"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Amasis MT Pro" pitchFamily="18"/>
              </a:rPr>
              <a:t>Diagonal side changes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1" i="0" u="none" strike="noStrike" kern="1200" cap="none" spc="0" baseline="0">
              <a:solidFill>
                <a:srgbClr val="000000"/>
              </a:solidFill>
              <a:uFillTx/>
              <a:latin typeface="Amasis MT Pro"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Amasis MT Pro" pitchFamily="18"/>
              </a:rPr>
              <a:t>Speed of movement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1" i="0" u="none" strike="noStrike" kern="1200" cap="none" spc="0" baseline="0">
              <a:solidFill>
                <a:srgbClr val="000000"/>
              </a:solidFill>
              <a:uFillTx/>
              <a:latin typeface="Amasis MT Pro"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Amasis MT Pro" pitchFamily="18"/>
              </a:rPr>
              <a:t>Rotations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1" i="0" u="none" strike="noStrike" kern="1200" cap="none" spc="0" baseline="0">
              <a:solidFill>
                <a:srgbClr val="000000"/>
              </a:solidFill>
              <a:uFillTx/>
              <a:latin typeface="Amasis MT Pro"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Amasis MT Pro" pitchFamily="18"/>
              </a:rPr>
              <a:t>2 or 3 options for the next pass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name="Slide20">
    <p:bg>
      <p:bgPr>
        <a:solidFill>
          <a:srgbClr val="FBE5D6"/>
        </a:solidFill>
        <a:effectLst/>
      </p:bgPr>
    </p:bg>
    <p:spTree>
      <p:nvGrpSpPr>
        <p:cNvPr id="1" name=""/>
        <p:cNvGrpSpPr/>
        <p:nvPr/>
      </p:nvGrpSpPr>
      <p:grpSpPr>
        <a:xfrm>
          <a:off x="0" y="0"/>
          <a:ext cx="0" cy="0"/>
          <a:chOff x="0" y="0"/>
          <a:chExt cx="0" cy="0"/>
        </a:xfrm>
      </p:grpSpPr>
      <p:sp>
        <p:nvSpPr>
          <p:cNvPr id="2" name="Pravokutnik: zaobljeni kutovi 5"/>
          <p:cNvSpPr/>
          <p:nvPr/>
        </p:nvSpPr>
        <p:spPr>
          <a:xfrm>
            <a:off x="0" y="1861736"/>
            <a:ext cx="12126900" cy="48278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DAE3F3"/>
                </a:solidFill>
                <a:uFillTx/>
                <a:latin typeface="Amasis MT Pro" pitchFamily="18"/>
              </a:rPr>
              <a:t> </a:t>
            </a:r>
            <a:r>
              <a:rPr lang="sv-SE" sz="2400" b="1" i="0" u="none" strike="noStrike" kern="0" cap="none" spc="0" baseline="0">
                <a:solidFill>
                  <a:srgbClr val="DAE3F3"/>
                </a:solidFill>
                <a:uFillTx/>
                <a:latin typeface="Amasis MT Pro" pitchFamily="18"/>
              </a:rPr>
              <a:t>Game plan</a:t>
            </a:r>
            <a:endParaRPr lang="en-SE" sz="2400" b="1" i="0" u="none" strike="noStrike" kern="1200" cap="none" spc="0" baseline="0">
              <a:solidFill>
                <a:srgbClr val="DAE3F3"/>
              </a:solidFill>
              <a:uFillTx/>
              <a:latin typeface="Amasis MT Pro" pitchFamily="18"/>
            </a:endParaRPr>
          </a:p>
        </p:txBody>
      </p:sp>
      <p:sp>
        <p:nvSpPr>
          <p:cNvPr id="3" name="Pravokutnik 6"/>
          <p:cNvSpPr/>
          <p:nvPr/>
        </p:nvSpPr>
        <p:spPr>
          <a:xfrm>
            <a:off x="2035618" y="-62883"/>
            <a:ext cx="4378119" cy="1077218"/>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4400" b="1" i="0" u="none" strike="noStrike" kern="1200" cap="none" spc="0" baseline="0">
                <a:solidFill>
                  <a:srgbClr val="0D0D0D"/>
                </a:solidFill>
                <a:effectLst>
                  <a:outerShdw dist="22860" dir="5400000">
                    <a:srgbClr val="000000"/>
                  </a:outerShdw>
                </a:effectLst>
                <a:uFillTx/>
                <a:latin typeface="Copperplate Gothic Bold" pitchFamily="34"/>
              </a:rPr>
              <a:t>JUSUF ZUKIC</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D0D0D"/>
                </a:solidFill>
                <a:effectLst>
                  <a:outerShdw dist="22860" dir="5400000">
                    <a:srgbClr val="000000"/>
                  </a:outerShdw>
                </a:effectLst>
                <a:uFillTx/>
                <a:latin typeface="Copperplate Gothic Bold" pitchFamily="34"/>
              </a:rPr>
              <a:t>08/09/1983</a:t>
            </a:r>
            <a:endParaRPr lang="hr-HR" sz="2000" b="1" i="0" u="none" strike="noStrike" kern="1200" cap="none" spc="0" baseline="0">
              <a:solidFill>
                <a:srgbClr val="0D0D0D"/>
              </a:solidFill>
              <a:effectLst>
                <a:outerShdw dist="22860" dir="5400000">
                  <a:srgbClr val="000000"/>
                </a:outerShdw>
              </a:effectLst>
              <a:uFillTx/>
              <a:latin typeface="Copperplate Gothic Bold" pitchFamily="34"/>
            </a:endParaRPr>
          </a:p>
        </p:txBody>
      </p:sp>
      <p:pic>
        <p:nvPicPr>
          <p:cNvPr id="4" name="Slika 34">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37526" y="-90790"/>
            <a:ext cx="2085975" cy="1943100"/>
          </a:xfrm>
          <a:prstGeom prst="rect">
            <a:avLst/>
          </a:prstGeom>
          <a:noFill/>
          <a:ln cap="flat">
            <a:noFill/>
          </a:ln>
        </p:spPr>
      </p:pic>
      <p:pic>
        <p:nvPicPr>
          <p:cNvPr id="5" name="Slika 37">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573353" y="819567"/>
            <a:ext cx="1771832" cy="930209"/>
          </a:xfrm>
          <a:prstGeom prst="rect">
            <a:avLst/>
          </a:prstGeom>
          <a:noFill/>
          <a:ln cap="flat">
            <a:noFill/>
          </a:ln>
        </p:spPr>
      </p:pic>
      <p:sp>
        <p:nvSpPr>
          <p:cNvPr id="6" name="TekstniOkvir 36"/>
          <p:cNvSpPr txBox="1"/>
          <p:nvPr/>
        </p:nvSpPr>
        <p:spPr>
          <a:xfrm>
            <a:off x="2769342" y="1034149"/>
            <a:ext cx="4106661"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UEFA</a:t>
            </a:r>
            <a:r>
              <a:rPr lang="sv-SE" sz="2400" b="0" i="0" u="none" strike="noStrike" kern="1200" cap="none" spc="0" baseline="0">
                <a:solidFill>
                  <a:srgbClr val="000000"/>
                </a:solidFill>
                <a:uFillTx/>
                <a:latin typeface="Calibri"/>
              </a:rPr>
              <a:t> </a:t>
            </a:r>
            <a:r>
              <a:rPr lang="sv-SE" sz="2400" b="1" i="0" u="none" strike="noStrike" kern="1200" cap="none" spc="0" baseline="0">
                <a:solidFill>
                  <a:srgbClr val="000000"/>
                </a:solidFill>
                <a:uFillTx/>
                <a:latin typeface="Calibri"/>
              </a:rPr>
              <a:t>A</a:t>
            </a:r>
            <a:r>
              <a:rPr lang="sv-SE" sz="2400" b="0" i="0" u="none" strike="noStrike" kern="1200" cap="none" spc="0" baseline="0">
                <a:solidFill>
                  <a:srgbClr val="000000"/>
                </a:solidFill>
                <a:uFillTx/>
                <a:latin typeface="Calibri"/>
              </a:rPr>
              <a:t> </a:t>
            </a:r>
            <a:r>
              <a:rPr lang="sv-SE" sz="1800" b="1" i="0" u="none" strike="noStrike" kern="1200" cap="none" spc="0" baseline="0">
                <a:solidFill>
                  <a:srgbClr val="000000"/>
                </a:solidFill>
                <a:uFillTx/>
                <a:latin typeface="Calibri"/>
              </a:rPr>
              <a:t>L</a:t>
            </a:r>
            <a:r>
              <a:rPr lang="sv-SE" sz="1800" b="0" i="0" u="none" strike="noStrike" kern="1200" cap="none" spc="0" baseline="0">
                <a:solidFill>
                  <a:srgbClr val="000000"/>
                </a:solidFill>
                <a:uFillTx/>
                <a:latin typeface="Calibri"/>
              </a:rPr>
              <a:t>icenced </a:t>
            </a:r>
            <a:r>
              <a:rPr lang="sv-SE" sz="1800" b="1" i="0" u="none" strike="noStrike" kern="1200" cap="none" spc="0" baseline="0">
                <a:solidFill>
                  <a:srgbClr val="000000"/>
                </a:solidFill>
                <a:uFillTx/>
                <a:latin typeface="Calibri"/>
              </a:rPr>
              <a:t>f</a:t>
            </a:r>
            <a:r>
              <a:rPr lang="sv-SE" sz="1800" b="0" i="0" u="none" strike="noStrike" kern="1200" cap="none" spc="0" baseline="0">
                <a:solidFill>
                  <a:srgbClr val="000000"/>
                </a:solidFill>
                <a:uFillTx/>
                <a:latin typeface="Calibri"/>
              </a:rPr>
              <a:t>ootball </a:t>
            </a:r>
            <a:r>
              <a:rPr lang="sv-SE" sz="1800" b="1" i="0" u="none" strike="noStrike" kern="1200" cap="none" spc="0" baseline="0">
                <a:solidFill>
                  <a:srgbClr val="000000"/>
                </a:solidFill>
                <a:uFillTx/>
                <a:latin typeface="Calibri"/>
              </a:rPr>
              <a:t>c</a:t>
            </a:r>
            <a:r>
              <a:rPr lang="sv-SE" sz="1800" b="0" i="0" u="none" strike="noStrike" kern="1200" cap="none" spc="0" baseline="0">
                <a:solidFill>
                  <a:srgbClr val="000000"/>
                </a:solidFill>
                <a:uFillTx/>
                <a:latin typeface="Calibri"/>
              </a:rPr>
              <a:t>oach</a:t>
            </a:r>
            <a:endParaRPr lang="en-SE" sz="1800" b="0" i="0" u="none" strike="noStrike" kern="1200" cap="none" spc="0" baseline="0">
              <a:solidFill>
                <a:srgbClr val="000000"/>
              </a:solidFill>
              <a:uFillTx/>
              <a:latin typeface="Calibri"/>
            </a:endParaRPr>
          </a:p>
        </p:txBody>
      </p:sp>
      <p:sp>
        <p:nvSpPr>
          <p:cNvPr id="7" name="TekstniOkvir 17"/>
          <p:cNvSpPr txBox="1"/>
          <p:nvPr/>
        </p:nvSpPr>
        <p:spPr>
          <a:xfrm>
            <a:off x="7389504" y="97520"/>
            <a:ext cx="4802492" cy="138499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Email: </a:t>
            </a:r>
            <a:r>
              <a:rPr lang="sv-SE" sz="1200" b="0" i="0" u="none" strike="noStrike" kern="1200" cap="none" spc="0" baseline="0">
                <a:solidFill>
                  <a:srgbClr val="000000"/>
                </a:solidFill>
                <a:uFillTx/>
                <a:latin typeface="Calibri"/>
                <a:hlinkClick r:id="rId4"/>
              </a:rPr>
              <a:t>jusufzukic1234@gmail.com</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Tel:    </a:t>
            </a:r>
            <a:r>
              <a:rPr lang="sv-SE" sz="1200" b="0" i="0" u="none" strike="noStrike" kern="1200" cap="none" spc="0" baseline="0">
                <a:solidFill>
                  <a:srgbClr val="0070C0"/>
                </a:solidFill>
                <a:uFillTx/>
                <a:latin typeface="Calibri"/>
              </a:rPr>
              <a:t>+46720109626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Twitter: </a:t>
            </a:r>
            <a:r>
              <a:rPr lang="sv-SE" sz="1200" b="0" i="0" u="none" strike="noStrike" kern="1200" cap="none" spc="0" baseline="0">
                <a:solidFill>
                  <a:srgbClr val="000000"/>
                </a:solidFill>
                <a:uFillTx/>
                <a:latin typeface="Calibri"/>
                <a:hlinkClick r:id="rId5"/>
              </a:rPr>
              <a:t>https://twitter.com/JusufZukic?t=MYh5KFrLfAxYeuK_-l0E1A&amp;s=08</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Linkedln</a:t>
            </a:r>
            <a:r>
              <a:rPr lang="sv-SE" sz="1200" b="1" i="0" u="none" strike="noStrike" kern="1200" cap="none" spc="0" baseline="0">
                <a:solidFill>
                  <a:srgbClr val="0070C0"/>
                </a:solidFill>
                <a:uFillTx/>
                <a:latin typeface="Calibri"/>
              </a:rPr>
              <a:t>: https://www.linkedin.com/in/jusuf-zukic-4720b01a7</a:t>
            </a:r>
            <a:endParaRPr lang="en-SE" sz="1400" b="0" i="0" u="none" strike="noStrike" kern="1200" cap="none" spc="0" baseline="0">
              <a:solidFill>
                <a:srgbClr val="0070C0"/>
              </a:solidFill>
              <a:uFillTx/>
              <a:latin typeface="Calibri"/>
            </a:endParaRPr>
          </a:p>
        </p:txBody>
      </p:sp>
      <p:sp>
        <p:nvSpPr>
          <p:cNvPr id="8" name="TekstniOkvir 34"/>
          <p:cNvSpPr txBox="1"/>
          <p:nvPr/>
        </p:nvSpPr>
        <p:spPr>
          <a:xfrm>
            <a:off x="233300" y="2154362"/>
            <a:ext cx="7156204" cy="166199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20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0" cap="none" spc="0" baseline="0">
                <a:solidFill>
                  <a:srgbClr val="000000"/>
                </a:solidFill>
                <a:uFillTx/>
                <a:latin typeface="Amasis MT Pro" pitchFamily="18"/>
              </a:rPr>
              <a:t>Defensive play principles( middle,low or high defending):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0" cap="none" spc="0" baseline="0">
                <a:solidFill>
                  <a:srgbClr val="000000"/>
                </a:solidFill>
                <a:uFillTx/>
                <a:latin typeface="Amasis MT Pro" pitchFamily="18"/>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1" i="0" u="none" strike="noStrike" kern="0" cap="none" spc="0" baseline="0">
                <a:solidFill>
                  <a:srgbClr val="000000"/>
                </a:solidFill>
                <a:uFillTx/>
                <a:latin typeface="Amasis MT Pro" pitchFamily="18"/>
              </a:rPr>
              <a:t>High press: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0" cap="none" spc="0" baseline="0">
                <a:solidFill>
                  <a:srgbClr val="000000"/>
                </a:solidFill>
                <a:uFillTx/>
                <a:latin typeface="Amasis MT Pro" pitchFamily="18"/>
              </a:rPr>
              <a:t> </a:t>
            </a:r>
            <a:endParaRPr lang="sv-SE" sz="2000" b="1" i="0" u="none" strike="noStrike" kern="1200" cap="none" spc="0" baseline="0">
              <a:solidFill>
                <a:srgbClr val="000000"/>
              </a:solidFill>
              <a:uFillTx/>
              <a:latin typeface="Amasis MT Pro" pitchFamily="18"/>
            </a:endParaRPr>
          </a:p>
        </p:txBody>
      </p:sp>
      <p:sp>
        <p:nvSpPr>
          <p:cNvPr id="9" name="TekstniOkvir 11"/>
          <p:cNvSpPr txBox="1"/>
          <p:nvPr/>
        </p:nvSpPr>
        <p:spPr>
          <a:xfrm>
            <a:off x="102659" y="3338602"/>
            <a:ext cx="6113285" cy="3046991"/>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Amasis MT Pro" pitchFamily="18"/>
              </a:rPr>
              <a:t>Communication/signal</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1" i="0" u="none" strike="noStrike" kern="1200" cap="none" spc="0" baseline="0">
              <a:solidFill>
                <a:srgbClr val="000000"/>
              </a:solidFill>
              <a:uFillTx/>
              <a:latin typeface="Amasis MT Pro"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SE" sz="1200" b="1" i="0" u="none" strike="noStrike" kern="1200" cap="none" spc="0" baseline="0">
                <a:solidFill>
                  <a:srgbClr val="000000"/>
                </a:solidFill>
                <a:uFillTx/>
                <a:latin typeface="Amasis MT Pro" pitchFamily="18"/>
                <a:ea typeface="Times New Roman" pitchFamily="18"/>
                <a:cs typeface="Times New Roman" pitchFamily="18"/>
              </a:rPr>
              <a:t>Compact</a:t>
            </a:r>
            <a:endParaRPr lang="sv-SE" sz="1200" b="1" i="0" u="none" strike="noStrike" kern="1200" cap="none" spc="0" baseline="0">
              <a:solidFill>
                <a:srgbClr val="000000"/>
              </a:solidFill>
              <a:uFillTx/>
              <a:latin typeface="Amasis MT Pro" pitchFamily="18"/>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1200" cap="none" spc="0" baseline="0">
              <a:solidFill>
                <a:srgbClr val="000000"/>
              </a:solidFill>
              <a:uFillTx/>
              <a:latin typeface="Amasis MT Pro" pitchFamily="18"/>
              <a:ea typeface="Times New Roman" pitchFamily="18"/>
              <a:cs typeface="Times New Roman"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SE" sz="1200" b="1" i="0" u="none" strike="noStrike" kern="1200" cap="none" spc="0" baseline="0">
                <a:solidFill>
                  <a:srgbClr val="000000"/>
                </a:solidFill>
                <a:uFillTx/>
                <a:latin typeface="Amasis MT Pro" pitchFamily="18"/>
                <a:ea typeface="Times New Roman" pitchFamily="18"/>
                <a:cs typeface="Times New Roman" pitchFamily="18"/>
              </a:rPr>
              <a:t>Awareness of when</a:t>
            </a:r>
            <a:endParaRPr lang="sv-SE" sz="1200" b="1" i="0" u="none" strike="noStrike" kern="1200" cap="none" spc="0" baseline="0">
              <a:solidFill>
                <a:srgbClr val="000000"/>
              </a:solidFill>
              <a:uFillTx/>
              <a:latin typeface="Amasis MT Pro" pitchFamily="18"/>
              <a:ea typeface="Times New Roman" pitchFamily="18"/>
              <a:cs typeface="Times New Roman"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sv-SE" sz="1200" b="1" i="0" u="none" strike="noStrike" kern="1200" cap="none" spc="0" baseline="0">
              <a:solidFill>
                <a:srgbClr val="000000"/>
              </a:solidFill>
              <a:uFillTx/>
              <a:latin typeface="Amasis MT Pro" pitchFamily="18"/>
              <a:ea typeface="Times New Roman" pitchFamily="18"/>
              <a:cs typeface="Times New Roman"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SE" sz="1200" b="1" i="0" u="none" strike="noStrike" kern="1200" cap="none" spc="0" baseline="0">
                <a:solidFill>
                  <a:srgbClr val="000000"/>
                </a:solidFill>
                <a:uFillTx/>
                <a:latin typeface="Amasis MT Pro" pitchFamily="18"/>
                <a:ea typeface="Times New Roman" pitchFamily="18"/>
                <a:cs typeface="Times New Roman" pitchFamily="18"/>
              </a:rPr>
              <a:t>If we decide to press high, we want to win ball</a:t>
            </a:r>
            <a:endParaRPr lang="sv-SE" sz="1200" b="1" i="0" u="none" strike="noStrike" kern="1200" cap="none" spc="0" baseline="0">
              <a:solidFill>
                <a:srgbClr val="000000"/>
              </a:solidFill>
              <a:uFillTx/>
              <a:latin typeface="Amasis MT Pro" pitchFamily="18"/>
              <a:ea typeface="Times New Roman" pitchFamily="18"/>
              <a:cs typeface="Times New Roman"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1" i="0" u="none" strike="noStrike" kern="1200" cap="none" spc="0" baseline="0">
              <a:solidFill>
                <a:srgbClr val="000000"/>
              </a:solidFill>
              <a:uFillTx/>
              <a:latin typeface="Amasis MT Pro"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SE" sz="1200" b="1" i="0" u="none" strike="noStrike" kern="1200" cap="none" spc="0" baseline="0">
                <a:solidFill>
                  <a:srgbClr val="000000"/>
                </a:solidFill>
                <a:uFillTx/>
                <a:latin typeface="Amasis MT Pro" pitchFamily="18"/>
                <a:ea typeface="Times New Roman" pitchFamily="18"/>
                <a:cs typeface="Times New Roman" pitchFamily="18"/>
              </a:rPr>
              <a:t>One goes, all go</a:t>
            </a:r>
            <a:endParaRPr lang="sv-SE" sz="1200" b="1" i="0" u="none" strike="noStrike" kern="1200" cap="none" spc="0" baseline="0">
              <a:solidFill>
                <a:srgbClr val="000000"/>
              </a:solidFill>
              <a:uFillTx/>
              <a:latin typeface="Amasis MT Pro" pitchFamily="18"/>
              <a:ea typeface="Times New Roman" pitchFamily="18"/>
              <a:cs typeface="Times New Roman"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sv-SE" sz="1200" b="1" i="0" u="none" strike="noStrike" kern="1200" cap="none" spc="0" baseline="0">
              <a:solidFill>
                <a:srgbClr val="000000"/>
              </a:solidFill>
              <a:uFillTx/>
              <a:latin typeface="Amasis MT Pro" pitchFamily="18"/>
              <a:ea typeface="Times New Roman" pitchFamily="18"/>
              <a:cs typeface="Times New Roman"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SE" sz="1200" b="1" i="0" u="none" strike="noStrike" kern="1200" cap="none" spc="0" baseline="0">
                <a:solidFill>
                  <a:srgbClr val="000000"/>
                </a:solidFill>
                <a:uFillTx/>
                <a:latin typeface="Amasis MT Pro" pitchFamily="18"/>
                <a:ea typeface="Times New Roman" pitchFamily="18"/>
                <a:cs typeface="Times New Roman" pitchFamily="18"/>
              </a:rPr>
              <a:t>Cut off passing angles</a:t>
            </a:r>
            <a:endParaRPr lang="sv-SE" sz="1200" b="1" i="0" u="none" strike="noStrike" kern="1200" cap="none" spc="0" baseline="0">
              <a:solidFill>
                <a:srgbClr val="000000"/>
              </a:solidFill>
              <a:uFillTx/>
              <a:latin typeface="Amasis MT Pro" pitchFamily="18"/>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1200" cap="none" spc="0" baseline="0">
              <a:solidFill>
                <a:srgbClr val="000000"/>
              </a:solidFill>
              <a:uFillTx/>
              <a:latin typeface="Amasis MT Pro" pitchFamily="18"/>
              <a:ea typeface="Times New Roman" pitchFamily="18"/>
              <a:cs typeface="Times New Roman"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SE" sz="1200" b="1" i="0" u="none" strike="noStrike" kern="1200" cap="none" spc="0" baseline="0">
                <a:solidFill>
                  <a:srgbClr val="000000"/>
                </a:solidFill>
                <a:uFillTx/>
                <a:latin typeface="Amasis MT Pro" pitchFamily="18"/>
                <a:ea typeface="Times New Roman" pitchFamily="18"/>
                <a:cs typeface="Times New Roman" pitchFamily="18"/>
              </a:rPr>
              <a:t>Recover quickly</a:t>
            </a:r>
            <a:endParaRPr lang="sv-SE" sz="1200" b="1" i="0" u="none" strike="noStrike" kern="1200" cap="none" spc="0" baseline="0">
              <a:solidFill>
                <a:srgbClr val="000000"/>
              </a:solidFill>
              <a:uFillTx/>
              <a:latin typeface="Amasis MT Pro" pitchFamily="18"/>
              <a:ea typeface="Times New Roman" pitchFamily="18"/>
              <a:cs typeface="Times New Roman"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sv-SE" sz="1200" b="1" i="0" u="none" strike="noStrike" kern="1200" cap="none" spc="0" baseline="0">
              <a:solidFill>
                <a:srgbClr val="000000"/>
              </a:solidFill>
              <a:uFillTx/>
              <a:latin typeface="Amasis MT Pro" pitchFamily="18"/>
              <a:ea typeface="Times New Roman" pitchFamily="18"/>
              <a:cs typeface="Times New Roman"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SE" sz="1200" b="1" i="0" u="none" strike="noStrike" kern="1200" cap="none" spc="0" baseline="0">
                <a:solidFill>
                  <a:srgbClr val="000000"/>
                </a:solidFill>
                <a:uFillTx/>
                <a:latin typeface="Amasis MT Pro" pitchFamily="18"/>
                <a:ea typeface="Times New Roman" pitchFamily="18"/>
                <a:cs typeface="Times New Roman" pitchFamily="18"/>
              </a:rPr>
              <a:t>If opponent brake our H.press  fall down diagonally, </a:t>
            </a:r>
            <a:endParaRPr lang="sv-SE" sz="1200" b="1" i="0" u="none" strike="noStrike" kern="1200" cap="none" spc="0" baseline="0">
              <a:solidFill>
                <a:srgbClr val="000000"/>
              </a:solidFill>
              <a:uFillTx/>
              <a:latin typeface="Amasis MT Pro" pitchFamily="18"/>
              <a:ea typeface="Times New Roman" pitchFamily="18"/>
              <a:cs typeface="Times New Roman"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SE" sz="1200" b="1" i="0" u="none" strike="noStrike" kern="1200" cap="none" spc="0" baseline="0">
                <a:solidFill>
                  <a:srgbClr val="000000"/>
                </a:solidFill>
                <a:uFillTx/>
                <a:latin typeface="Amasis MT Pro" pitchFamily="18"/>
                <a:ea typeface="Times New Roman" pitchFamily="18"/>
                <a:cs typeface="Times New Roman" pitchFamily="18"/>
              </a:rPr>
              <a:t> make a compact middle or low defence</a:t>
            </a:r>
            <a:endParaRPr lang="en-SE" sz="1200" b="1" i="1" u="none" strike="noStrike" kern="1200" cap="none" spc="0" baseline="0">
              <a:solidFill>
                <a:srgbClr val="000000"/>
              </a:solidFill>
              <a:uFillTx/>
              <a:latin typeface="Amasis MT Pro" pitchFamily="18"/>
              <a:ea typeface="Times New Roman" pitchFamily="18"/>
              <a:cs typeface="Times New Roman" pitchFamily="18"/>
            </a:endParaRPr>
          </a:p>
        </p:txBody>
      </p:sp>
      <p:sp>
        <p:nvSpPr>
          <p:cNvPr id="10" name="TekstniOkvir 12"/>
          <p:cNvSpPr txBox="1"/>
          <p:nvPr/>
        </p:nvSpPr>
        <p:spPr>
          <a:xfrm>
            <a:off x="6215935" y="2989987"/>
            <a:ext cx="6113285" cy="313931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1" i="0" u="none" strike="noStrike" kern="1200" cap="none" spc="0" baseline="0">
                <a:solidFill>
                  <a:srgbClr val="000000"/>
                </a:solidFill>
                <a:uFillTx/>
                <a:latin typeface="Amasis MT Pro" pitchFamily="18"/>
                <a:ea typeface="Times New Roman" pitchFamily="18"/>
                <a:cs typeface="Times New Roman" pitchFamily="18"/>
              </a:rPr>
              <a:t>Middle or low defence:</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sv-SE" sz="1200" b="1" i="0" u="none" strike="noStrike" kern="1200" cap="none" spc="0" baseline="0">
              <a:solidFill>
                <a:srgbClr val="000000"/>
              </a:solidFill>
              <a:uFillTx/>
              <a:latin typeface="Amasis MT Pro" pitchFamily="18"/>
              <a:ea typeface="Times New Roman" pitchFamily="18"/>
              <a:cs typeface="Times New Roman" pitchFamily="18"/>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SE" sz="1200" b="1" i="0" u="none" strike="noStrike" kern="1200" cap="none" spc="0" baseline="0">
                <a:solidFill>
                  <a:srgbClr val="000000"/>
                </a:solidFill>
                <a:uFillTx/>
                <a:latin typeface="Amasis MT Pro" pitchFamily="18"/>
                <a:ea typeface="Times New Roman" pitchFamily="18"/>
                <a:cs typeface="Times New Roman" pitchFamily="18"/>
              </a:rPr>
              <a:t>Communication/signal</a:t>
            </a:r>
            <a:endParaRPr lang="sv-SE" sz="1200" b="1" i="0" u="none" strike="noStrike" kern="1200" cap="none" spc="0" baseline="0">
              <a:solidFill>
                <a:srgbClr val="000000"/>
              </a:solidFill>
              <a:uFillTx/>
              <a:latin typeface="Amasis MT Pro" pitchFamily="18"/>
              <a:ea typeface="Times New Roman" pitchFamily="18"/>
              <a:cs typeface="Times New Roman" pitchFamily="18"/>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sv-SE" sz="1200" b="1" i="0" u="none" strike="noStrike" kern="1200" cap="none" spc="0" baseline="0">
              <a:solidFill>
                <a:srgbClr val="000000"/>
              </a:solidFill>
              <a:uFillTx/>
              <a:latin typeface="Amasis MT Pro" pitchFamily="18"/>
              <a:ea typeface="Times New Roman" pitchFamily="18"/>
              <a:cs typeface="Times New Roman" pitchFamily="18"/>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SE" sz="1200" b="1" i="0" u="none" strike="noStrike" kern="1200" cap="none" spc="0" baseline="0">
                <a:solidFill>
                  <a:srgbClr val="000000"/>
                </a:solidFill>
                <a:uFillTx/>
                <a:latin typeface="Amasis MT Pro" pitchFamily="18"/>
                <a:ea typeface="Times New Roman" pitchFamily="18"/>
                <a:cs typeface="Times New Roman" pitchFamily="18"/>
              </a:rPr>
              <a:t>Compact</a:t>
            </a:r>
            <a:endParaRPr lang="sv-SE" sz="1200" b="1" i="0" u="none" strike="noStrike" kern="1200" cap="none" spc="0" baseline="0">
              <a:solidFill>
                <a:srgbClr val="000000"/>
              </a:solidFill>
              <a:uFillTx/>
              <a:latin typeface="Amasis MT Pro" pitchFamily="18"/>
              <a:ea typeface="Times New Roman" pitchFamily="18"/>
              <a:cs typeface="Times New Roman" pitchFamily="18"/>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sv-SE" sz="1200" b="1" i="0" u="none" strike="noStrike" kern="1200" cap="none" spc="0" baseline="0">
              <a:solidFill>
                <a:srgbClr val="000000"/>
              </a:solidFill>
              <a:uFillTx/>
              <a:latin typeface="Amasis MT Pro" pitchFamily="18"/>
              <a:ea typeface="Times New Roman" pitchFamily="18"/>
              <a:cs typeface="Times New Roman" pitchFamily="18"/>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SE" sz="1200" b="1" i="0" u="none" strike="noStrike" kern="1200" cap="none" spc="0" baseline="0">
                <a:solidFill>
                  <a:srgbClr val="000000"/>
                </a:solidFill>
                <a:uFillTx/>
                <a:latin typeface="Amasis MT Pro" pitchFamily="18"/>
                <a:ea typeface="Times New Roman" pitchFamily="18"/>
                <a:cs typeface="Times New Roman" pitchFamily="18"/>
              </a:rPr>
              <a:t> </a:t>
            </a:r>
            <a:r>
              <a:rPr lang="sv-SE" sz="1200" b="1" i="0" u="none" strike="noStrike" kern="0" cap="none" spc="0" baseline="0">
                <a:solidFill>
                  <a:srgbClr val="000000"/>
                </a:solidFill>
                <a:uFillTx/>
                <a:latin typeface="Amasis MT Pro" pitchFamily="18"/>
                <a:ea typeface="Times New Roman" pitchFamily="18"/>
                <a:cs typeface="Times New Roman" pitchFamily="18"/>
              </a:rPr>
              <a:t>Never between lines</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sv-SE" sz="1200" b="1" i="0" u="none" strike="noStrike" kern="1200" cap="none" spc="0" baseline="0">
              <a:solidFill>
                <a:srgbClr val="000000"/>
              </a:solidFill>
              <a:uFillTx/>
              <a:latin typeface="Amasis MT Pro" pitchFamily="18"/>
              <a:ea typeface="Times New Roman" pitchFamily="18"/>
              <a:cs typeface="Times New Roman" pitchFamily="18"/>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SE" sz="1200" b="1" i="0" u="none" strike="noStrike" kern="1200" cap="none" spc="0" baseline="0">
                <a:solidFill>
                  <a:srgbClr val="000000"/>
                </a:solidFill>
                <a:uFillTx/>
                <a:latin typeface="Amasis MT Pro" pitchFamily="18"/>
                <a:ea typeface="Times New Roman" pitchFamily="18"/>
                <a:cs typeface="Times New Roman" pitchFamily="18"/>
              </a:rPr>
              <a:t> </a:t>
            </a:r>
            <a:r>
              <a:rPr lang="sv-SE" sz="1200" b="1" i="0" u="none" strike="noStrike" kern="1200" cap="none" spc="0" baseline="0">
                <a:solidFill>
                  <a:srgbClr val="000000"/>
                </a:solidFill>
                <a:uFillTx/>
                <a:latin typeface="Amasis MT Pro" pitchFamily="18"/>
                <a:ea typeface="Times New Roman" pitchFamily="18"/>
                <a:cs typeface="Times New Roman" pitchFamily="18"/>
              </a:rPr>
              <a:t>Protect the space</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sv-SE" sz="1200" b="1" i="0" u="none" strike="noStrike" kern="1200" cap="none" spc="0" baseline="0">
              <a:solidFill>
                <a:srgbClr val="000000"/>
              </a:solidFill>
              <a:uFillTx/>
              <a:latin typeface="Amasis MT Pro" pitchFamily="18"/>
              <a:ea typeface="Times New Roman" pitchFamily="18"/>
              <a:cs typeface="Times New Roman" pitchFamily="18"/>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SE" sz="1200" b="1" i="0" u="none" strike="noStrike" kern="1200" cap="none" spc="0" baseline="0">
                <a:solidFill>
                  <a:srgbClr val="000000"/>
                </a:solidFill>
                <a:uFillTx/>
                <a:latin typeface="Amasis MT Pro" pitchFamily="18"/>
                <a:ea typeface="Times New Roman" pitchFamily="18"/>
                <a:cs typeface="Times New Roman" pitchFamily="18"/>
              </a:rPr>
              <a:t> </a:t>
            </a:r>
            <a:r>
              <a:rPr lang="sv-SE" sz="1200" b="1" i="0" u="none" strike="noStrike" kern="0" cap="none" spc="0" baseline="0">
                <a:solidFill>
                  <a:srgbClr val="000000"/>
                </a:solidFill>
                <a:uFillTx/>
                <a:latin typeface="Amasis MT Pro" pitchFamily="18"/>
                <a:ea typeface="Times New Roman" pitchFamily="18"/>
                <a:cs typeface="Times New Roman" pitchFamily="18"/>
              </a:rPr>
              <a:t>Back press</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sv-SE" sz="1200" b="1" i="0" u="none" strike="noStrike" kern="1200" cap="none" spc="0" baseline="0">
              <a:solidFill>
                <a:srgbClr val="000000"/>
              </a:solidFill>
              <a:uFillTx/>
              <a:latin typeface="Amasis MT Pro" pitchFamily="18"/>
              <a:ea typeface="Times New Roman" pitchFamily="18"/>
              <a:cs typeface="Times New Roman" pitchFamily="18"/>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SE" sz="1200" b="1" i="0" u="none" strike="noStrike" kern="1200" cap="none" spc="0" baseline="0">
                <a:solidFill>
                  <a:srgbClr val="000000"/>
                </a:solidFill>
                <a:uFillTx/>
                <a:latin typeface="Amasis MT Pro" pitchFamily="18"/>
                <a:ea typeface="Times New Roman" pitchFamily="18"/>
                <a:cs typeface="Times New Roman" pitchFamily="18"/>
              </a:rPr>
              <a:t> Recover quickly</a:t>
            </a:r>
            <a:endParaRPr lang="sv-SE" sz="1200" b="1" i="0" u="none" strike="noStrike" kern="1200" cap="none" spc="0" baseline="0">
              <a:solidFill>
                <a:srgbClr val="000000"/>
              </a:solidFill>
              <a:uFillTx/>
              <a:latin typeface="Amasis MT Pro" pitchFamily="18"/>
              <a:ea typeface="Times New Roman" pitchFamily="18"/>
              <a:cs typeface="Times New Roman" pitchFamily="18"/>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sv-SE" sz="1200" b="1" i="0" u="none" strike="noStrike" kern="1200" cap="none" spc="0" baseline="0">
              <a:solidFill>
                <a:srgbClr val="000000"/>
              </a:solidFill>
              <a:uFillTx/>
              <a:latin typeface="Amasis MT Pro" pitchFamily="18"/>
              <a:ea typeface="Times New Roman" pitchFamily="18"/>
              <a:cs typeface="Times New Roman" pitchFamily="18"/>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SE" sz="1200" b="1" i="0" u="none" strike="noStrike" kern="1200" cap="none" spc="0" baseline="0">
                <a:solidFill>
                  <a:srgbClr val="000000"/>
                </a:solidFill>
                <a:uFillTx/>
                <a:latin typeface="Amasis MT Pro" pitchFamily="18"/>
                <a:ea typeface="Times New Roman" pitchFamily="18"/>
                <a:cs typeface="Times New Roman" pitchFamily="18"/>
              </a:rPr>
              <a:t>If opponent brake our </a:t>
            </a:r>
            <a:r>
              <a:rPr lang="sv-SE" sz="1200" b="1" i="0" u="none" strike="noStrike" kern="0" cap="none" spc="0" baseline="0">
                <a:solidFill>
                  <a:srgbClr val="000000"/>
                </a:solidFill>
                <a:uFillTx/>
                <a:latin typeface="Amasis MT Pro" pitchFamily="18"/>
                <a:ea typeface="Times New Roman" pitchFamily="18"/>
                <a:cs typeface="Times New Roman" pitchFamily="18"/>
              </a:rPr>
              <a:t>midlle block</a:t>
            </a:r>
            <a:r>
              <a:rPr lang="en-SE" sz="1200" b="1" i="0" u="none" strike="noStrike" kern="1200" cap="none" spc="0" baseline="0">
                <a:solidFill>
                  <a:srgbClr val="000000"/>
                </a:solidFill>
                <a:uFillTx/>
                <a:latin typeface="Amasis MT Pro" pitchFamily="18"/>
                <a:ea typeface="Times New Roman" pitchFamily="18"/>
                <a:cs typeface="Times New Roman" pitchFamily="18"/>
              </a:rPr>
              <a:t>  fall down diagonally,  </a:t>
            </a:r>
            <a:endParaRPr lang="sv-SE" sz="1200" b="1" i="0" u="none" strike="noStrike" kern="1200" cap="none" spc="0" baseline="0">
              <a:solidFill>
                <a:srgbClr val="000000"/>
              </a:solidFill>
              <a:uFillTx/>
              <a:latin typeface="Amasis MT Pro" pitchFamily="18"/>
              <a:ea typeface="Times New Roman" pitchFamily="18"/>
              <a:cs typeface="Times New Roman" pitchFamily="18"/>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SE" sz="1200" b="1" i="0" u="none" strike="noStrike" kern="1200" cap="none" spc="0" baseline="0">
                <a:solidFill>
                  <a:srgbClr val="000000"/>
                </a:solidFill>
                <a:uFillTx/>
                <a:latin typeface="Amasis MT Pro" pitchFamily="18"/>
                <a:ea typeface="Times New Roman" pitchFamily="18"/>
                <a:cs typeface="Times New Roman" pitchFamily="18"/>
              </a:rPr>
              <a:t>make a compact  low defence</a:t>
            </a:r>
          </a:p>
        </p:txBody>
      </p:sp>
      <p:sp>
        <p:nvSpPr>
          <p:cNvPr id="11" name="Pravokutnik: zaobljeni kutovi 37"/>
          <p:cNvSpPr/>
          <p:nvPr/>
        </p:nvSpPr>
        <p:spPr>
          <a:xfrm flipV="1">
            <a:off x="105540" y="3240322"/>
            <a:ext cx="1942907"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
        <p:nvSpPr>
          <p:cNvPr id="12" name="Pravokutnik: zaobljeni kutovi 37"/>
          <p:cNvSpPr/>
          <p:nvPr/>
        </p:nvSpPr>
        <p:spPr>
          <a:xfrm flipV="1">
            <a:off x="6266785" y="3292882"/>
            <a:ext cx="2500975"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name="Slide21">
    <p:bg>
      <p:bgPr>
        <a:solidFill>
          <a:srgbClr val="FBE5D6"/>
        </a:solidFill>
        <a:effectLst/>
      </p:bgPr>
    </p:bg>
    <p:spTree>
      <p:nvGrpSpPr>
        <p:cNvPr id="1" name=""/>
        <p:cNvGrpSpPr/>
        <p:nvPr/>
      </p:nvGrpSpPr>
      <p:grpSpPr>
        <a:xfrm>
          <a:off x="0" y="0"/>
          <a:ext cx="0" cy="0"/>
          <a:chOff x="0" y="0"/>
          <a:chExt cx="0" cy="0"/>
        </a:xfrm>
      </p:grpSpPr>
      <p:sp>
        <p:nvSpPr>
          <p:cNvPr id="2" name="Pravokutnik: zaobljeni kutovi 5"/>
          <p:cNvSpPr/>
          <p:nvPr/>
        </p:nvSpPr>
        <p:spPr>
          <a:xfrm>
            <a:off x="0" y="1861736"/>
            <a:ext cx="12126900" cy="48278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DAE3F3"/>
                </a:solidFill>
                <a:uFillTx/>
                <a:latin typeface="Amasis MT Pro" pitchFamily="18"/>
              </a:rPr>
              <a:t> Ambitions</a:t>
            </a:r>
            <a:endParaRPr lang="en-SE" sz="2400" b="1" i="0" u="none" strike="noStrike" kern="1200" cap="none" spc="0" baseline="0">
              <a:solidFill>
                <a:srgbClr val="DAE3F3"/>
              </a:solidFill>
              <a:uFillTx/>
              <a:latin typeface="Amasis MT Pro" pitchFamily="18"/>
            </a:endParaRPr>
          </a:p>
        </p:txBody>
      </p:sp>
      <p:sp>
        <p:nvSpPr>
          <p:cNvPr id="3" name="Pravokutnik 6"/>
          <p:cNvSpPr/>
          <p:nvPr/>
        </p:nvSpPr>
        <p:spPr>
          <a:xfrm>
            <a:off x="2035618" y="-62883"/>
            <a:ext cx="4378119" cy="1077218"/>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4400" b="1" i="0" u="none" strike="noStrike" kern="1200" cap="none" spc="0" baseline="0">
                <a:solidFill>
                  <a:srgbClr val="0D0D0D"/>
                </a:solidFill>
                <a:effectLst>
                  <a:outerShdw dist="22860" dir="5400000">
                    <a:srgbClr val="000000"/>
                  </a:outerShdw>
                </a:effectLst>
                <a:uFillTx/>
                <a:latin typeface="Copperplate Gothic Bold" pitchFamily="34"/>
              </a:rPr>
              <a:t>JUSUF ZUKIC</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D0D0D"/>
                </a:solidFill>
                <a:effectLst>
                  <a:outerShdw dist="22860" dir="5400000">
                    <a:srgbClr val="000000"/>
                  </a:outerShdw>
                </a:effectLst>
                <a:uFillTx/>
                <a:latin typeface="Copperplate Gothic Bold" pitchFamily="34"/>
              </a:rPr>
              <a:t>08/09/1983</a:t>
            </a:r>
            <a:endParaRPr lang="hr-HR" sz="2000" b="1" i="0" u="none" strike="noStrike" kern="1200" cap="none" spc="0" baseline="0">
              <a:solidFill>
                <a:srgbClr val="0D0D0D"/>
              </a:solidFill>
              <a:effectLst>
                <a:outerShdw dist="22860" dir="5400000">
                  <a:srgbClr val="000000"/>
                </a:outerShdw>
              </a:effectLst>
              <a:uFillTx/>
              <a:latin typeface="Copperplate Gothic Bold" pitchFamily="34"/>
            </a:endParaRPr>
          </a:p>
        </p:txBody>
      </p:sp>
      <p:pic>
        <p:nvPicPr>
          <p:cNvPr id="4" name="Slika 34">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37526" y="-90790"/>
            <a:ext cx="2085975" cy="1943100"/>
          </a:xfrm>
          <a:prstGeom prst="rect">
            <a:avLst/>
          </a:prstGeom>
          <a:noFill/>
          <a:ln cap="flat">
            <a:noFill/>
          </a:ln>
        </p:spPr>
      </p:pic>
      <p:pic>
        <p:nvPicPr>
          <p:cNvPr id="5" name="Slika 37">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573353" y="819567"/>
            <a:ext cx="1771832" cy="930209"/>
          </a:xfrm>
          <a:prstGeom prst="rect">
            <a:avLst/>
          </a:prstGeom>
          <a:noFill/>
          <a:ln cap="flat">
            <a:noFill/>
          </a:ln>
        </p:spPr>
      </p:pic>
      <p:sp>
        <p:nvSpPr>
          <p:cNvPr id="6" name="TekstniOkvir 36"/>
          <p:cNvSpPr txBox="1"/>
          <p:nvPr/>
        </p:nvSpPr>
        <p:spPr>
          <a:xfrm>
            <a:off x="2769342" y="1034149"/>
            <a:ext cx="4106661"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UEFA</a:t>
            </a:r>
            <a:r>
              <a:rPr lang="sv-SE" sz="2400" b="0" i="0" u="none" strike="noStrike" kern="1200" cap="none" spc="0" baseline="0">
                <a:solidFill>
                  <a:srgbClr val="000000"/>
                </a:solidFill>
                <a:uFillTx/>
                <a:latin typeface="Calibri"/>
              </a:rPr>
              <a:t> </a:t>
            </a:r>
            <a:r>
              <a:rPr lang="sv-SE" sz="2400" b="1" i="0" u="none" strike="noStrike" kern="1200" cap="none" spc="0" baseline="0">
                <a:solidFill>
                  <a:srgbClr val="000000"/>
                </a:solidFill>
                <a:uFillTx/>
                <a:latin typeface="Calibri"/>
              </a:rPr>
              <a:t>A</a:t>
            </a:r>
            <a:r>
              <a:rPr lang="sv-SE" sz="2400" b="0" i="0" u="none" strike="noStrike" kern="1200" cap="none" spc="0" baseline="0">
                <a:solidFill>
                  <a:srgbClr val="000000"/>
                </a:solidFill>
                <a:uFillTx/>
                <a:latin typeface="Calibri"/>
              </a:rPr>
              <a:t> </a:t>
            </a:r>
            <a:r>
              <a:rPr lang="sv-SE" sz="1800" b="1" i="0" u="none" strike="noStrike" kern="1200" cap="none" spc="0" baseline="0">
                <a:solidFill>
                  <a:srgbClr val="000000"/>
                </a:solidFill>
                <a:uFillTx/>
                <a:latin typeface="Calibri"/>
              </a:rPr>
              <a:t>L</a:t>
            </a:r>
            <a:r>
              <a:rPr lang="sv-SE" sz="1800" b="0" i="0" u="none" strike="noStrike" kern="1200" cap="none" spc="0" baseline="0">
                <a:solidFill>
                  <a:srgbClr val="000000"/>
                </a:solidFill>
                <a:uFillTx/>
                <a:latin typeface="Calibri"/>
              </a:rPr>
              <a:t>icenced </a:t>
            </a:r>
            <a:r>
              <a:rPr lang="sv-SE" sz="1800" b="1" i="0" u="none" strike="noStrike" kern="1200" cap="none" spc="0" baseline="0">
                <a:solidFill>
                  <a:srgbClr val="000000"/>
                </a:solidFill>
                <a:uFillTx/>
                <a:latin typeface="Calibri"/>
              </a:rPr>
              <a:t>f</a:t>
            </a:r>
            <a:r>
              <a:rPr lang="sv-SE" sz="1800" b="0" i="0" u="none" strike="noStrike" kern="1200" cap="none" spc="0" baseline="0">
                <a:solidFill>
                  <a:srgbClr val="000000"/>
                </a:solidFill>
                <a:uFillTx/>
                <a:latin typeface="Calibri"/>
              </a:rPr>
              <a:t>ootball </a:t>
            </a:r>
            <a:r>
              <a:rPr lang="sv-SE" sz="1800" b="1" i="0" u="none" strike="noStrike" kern="1200" cap="none" spc="0" baseline="0">
                <a:solidFill>
                  <a:srgbClr val="000000"/>
                </a:solidFill>
                <a:uFillTx/>
                <a:latin typeface="Calibri"/>
              </a:rPr>
              <a:t>c</a:t>
            </a:r>
            <a:r>
              <a:rPr lang="sv-SE" sz="1800" b="0" i="0" u="none" strike="noStrike" kern="1200" cap="none" spc="0" baseline="0">
                <a:solidFill>
                  <a:srgbClr val="000000"/>
                </a:solidFill>
                <a:uFillTx/>
                <a:latin typeface="Calibri"/>
              </a:rPr>
              <a:t>oach</a:t>
            </a:r>
            <a:endParaRPr lang="en-SE" sz="1800" b="0" i="0" u="none" strike="noStrike" kern="1200" cap="none" spc="0" baseline="0">
              <a:solidFill>
                <a:srgbClr val="000000"/>
              </a:solidFill>
              <a:uFillTx/>
              <a:latin typeface="Calibri"/>
            </a:endParaRPr>
          </a:p>
        </p:txBody>
      </p:sp>
      <p:sp>
        <p:nvSpPr>
          <p:cNvPr id="7" name="TekstniOkvir 17"/>
          <p:cNvSpPr txBox="1"/>
          <p:nvPr/>
        </p:nvSpPr>
        <p:spPr>
          <a:xfrm>
            <a:off x="7389504" y="97520"/>
            <a:ext cx="4802492" cy="138499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Email: </a:t>
            </a:r>
            <a:r>
              <a:rPr lang="sv-SE" sz="1200" b="0" i="0" u="none" strike="noStrike" kern="1200" cap="none" spc="0" baseline="0">
                <a:solidFill>
                  <a:srgbClr val="000000"/>
                </a:solidFill>
                <a:uFillTx/>
                <a:latin typeface="Calibri"/>
                <a:hlinkClick r:id="rId4"/>
              </a:rPr>
              <a:t>jusufzukic1234@gmail.com</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Tel:    </a:t>
            </a:r>
            <a:r>
              <a:rPr lang="sv-SE" sz="1200" b="0" i="0" u="none" strike="noStrike" kern="1200" cap="none" spc="0" baseline="0">
                <a:solidFill>
                  <a:srgbClr val="0070C0"/>
                </a:solidFill>
                <a:uFillTx/>
                <a:latin typeface="Calibri"/>
              </a:rPr>
              <a:t>+46720109626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Twitter: </a:t>
            </a:r>
            <a:r>
              <a:rPr lang="sv-SE" sz="1200" b="0" i="0" u="none" strike="noStrike" kern="1200" cap="none" spc="0" baseline="0">
                <a:solidFill>
                  <a:srgbClr val="000000"/>
                </a:solidFill>
                <a:uFillTx/>
                <a:latin typeface="Calibri"/>
                <a:hlinkClick r:id="rId5"/>
              </a:rPr>
              <a:t>https://twitter.com/JusufZukic?t=MYh5KFrLfAxYeuK_-l0E1A&amp;s=08</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Linkedln</a:t>
            </a:r>
            <a:r>
              <a:rPr lang="sv-SE" sz="1200" b="1" i="0" u="none" strike="noStrike" kern="1200" cap="none" spc="0" baseline="0">
                <a:solidFill>
                  <a:srgbClr val="0070C0"/>
                </a:solidFill>
                <a:uFillTx/>
                <a:latin typeface="Calibri"/>
              </a:rPr>
              <a:t>: https://www.linkedin.com/in/jusuf-zukic-4720b01a7</a:t>
            </a:r>
            <a:endParaRPr lang="en-SE" sz="1400" b="0" i="0" u="none" strike="noStrike" kern="1200" cap="none" spc="0" baseline="0">
              <a:solidFill>
                <a:srgbClr val="0070C0"/>
              </a:solidFill>
              <a:uFillTx/>
              <a:latin typeface="Calibri"/>
            </a:endParaRPr>
          </a:p>
        </p:txBody>
      </p:sp>
      <p:sp>
        <p:nvSpPr>
          <p:cNvPr id="8" name="TekstniOkvir 34"/>
          <p:cNvSpPr txBox="1"/>
          <p:nvPr/>
        </p:nvSpPr>
        <p:spPr>
          <a:xfrm>
            <a:off x="200015" y="2344521"/>
            <a:ext cx="5138644" cy="132343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20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0" cap="none" spc="0" baseline="0">
                <a:solidFill>
                  <a:srgbClr val="000000"/>
                </a:solidFill>
                <a:uFillTx/>
                <a:latin typeface="Amasis MT Pro" pitchFamily="18"/>
              </a:rPr>
              <a:t>Develop players</a:t>
            </a: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0" cap="none" spc="0" baseline="0">
                <a:solidFill>
                  <a:srgbClr val="000000"/>
                </a:solidFill>
                <a:uFillTx/>
                <a:latin typeface="Amasis MT Pro" pitchFamily="18"/>
              </a:rPr>
              <a:t> </a:t>
            </a:r>
            <a:endParaRPr lang="sv-SE" sz="2000" b="1" i="0" u="none" strike="noStrike" kern="1200" cap="none" spc="0" baseline="0">
              <a:solidFill>
                <a:srgbClr val="000000"/>
              </a:solidFill>
              <a:uFillTx/>
              <a:latin typeface="Amasis MT Pro" pitchFamily="18"/>
            </a:endParaRPr>
          </a:p>
        </p:txBody>
      </p:sp>
      <p:sp>
        <p:nvSpPr>
          <p:cNvPr id="9" name="TekstniOkvir 34"/>
          <p:cNvSpPr txBox="1"/>
          <p:nvPr/>
        </p:nvSpPr>
        <p:spPr>
          <a:xfrm>
            <a:off x="178125" y="2932206"/>
            <a:ext cx="5138644" cy="132343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20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0" cap="none" spc="0" baseline="0">
                <a:solidFill>
                  <a:srgbClr val="000000"/>
                </a:solidFill>
                <a:uFillTx/>
                <a:latin typeface="Amasis MT Pro" pitchFamily="18"/>
              </a:rPr>
              <a:t>Dominant playing style</a:t>
            </a: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0" cap="none" spc="0" baseline="0">
                <a:solidFill>
                  <a:srgbClr val="000000"/>
                </a:solidFill>
                <a:uFillTx/>
                <a:latin typeface="Amasis MT Pro" pitchFamily="18"/>
              </a:rPr>
              <a:t> </a:t>
            </a:r>
            <a:endParaRPr lang="sv-SE" sz="2000" b="1" i="0" u="none" strike="noStrike" kern="1200" cap="none" spc="0" baseline="0">
              <a:solidFill>
                <a:srgbClr val="000000"/>
              </a:solidFill>
              <a:uFillTx/>
              <a:latin typeface="Amasis MT Pro" pitchFamily="18"/>
            </a:endParaRPr>
          </a:p>
        </p:txBody>
      </p:sp>
      <p:sp>
        <p:nvSpPr>
          <p:cNvPr id="10" name="TekstniOkvir 34"/>
          <p:cNvSpPr txBox="1"/>
          <p:nvPr/>
        </p:nvSpPr>
        <p:spPr>
          <a:xfrm>
            <a:off x="178125" y="3677058"/>
            <a:ext cx="5138644" cy="132343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20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0" cap="none" spc="0" baseline="0">
                <a:solidFill>
                  <a:srgbClr val="000000"/>
                </a:solidFill>
                <a:uFillTx/>
                <a:latin typeface="Amasis MT Pro" pitchFamily="18"/>
              </a:rPr>
              <a:t>Making safe future for the club</a:t>
            </a: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0" cap="none" spc="0" baseline="0">
                <a:solidFill>
                  <a:srgbClr val="000000"/>
                </a:solidFill>
                <a:uFillTx/>
                <a:latin typeface="Amasis MT Pro" pitchFamily="18"/>
              </a:rPr>
              <a:t> </a:t>
            </a:r>
            <a:endParaRPr lang="sv-SE" sz="2000" b="1" i="0" u="none" strike="noStrike" kern="1200" cap="none" spc="0" baseline="0">
              <a:solidFill>
                <a:srgbClr val="000000"/>
              </a:solidFill>
              <a:uFillTx/>
              <a:latin typeface="Amasis MT Pro" pitchFamily="18"/>
            </a:endParaRPr>
          </a:p>
        </p:txBody>
      </p:sp>
      <p:sp>
        <p:nvSpPr>
          <p:cNvPr id="11" name="TekstniOkvir 34"/>
          <p:cNvSpPr txBox="1"/>
          <p:nvPr/>
        </p:nvSpPr>
        <p:spPr>
          <a:xfrm>
            <a:off x="215231" y="4376455"/>
            <a:ext cx="5138644" cy="132343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20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0" cap="none" spc="0" baseline="0">
                <a:solidFill>
                  <a:srgbClr val="000000"/>
                </a:solidFill>
                <a:uFillTx/>
                <a:latin typeface="Amasis MT Pro" pitchFamily="18"/>
              </a:rPr>
              <a:t>Togetherness</a:t>
            </a: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0" cap="none" spc="0" baseline="0">
                <a:solidFill>
                  <a:srgbClr val="000000"/>
                </a:solidFill>
                <a:uFillTx/>
                <a:latin typeface="Amasis MT Pro" pitchFamily="18"/>
              </a:rPr>
              <a:t> </a:t>
            </a:r>
            <a:endParaRPr lang="sv-SE" sz="2000" b="1" i="0" u="none" strike="noStrike" kern="1200" cap="none" spc="0" baseline="0">
              <a:solidFill>
                <a:srgbClr val="000000"/>
              </a:solidFill>
              <a:uFillTx/>
              <a:latin typeface="Amasis MT Pro" pitchFamily="18"/>
            </a:endParaRPr>
          </a:p>
        </p:txBody>
      </p:sp>
      <p:sp>
        <p:nvSpPr>
          <p:cNvPr id="12" name="TekstniOkvir 34"/>
          <p:cNvSpPr txBox="1"/>
          <p:nvPr/>
        </p:nvSpPr>
        <p:spPr>
          <a:xfrm>
            <a:off x="215231" y="5699894"/>
            <a:ext cx="5138644" cy="132343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20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0" cap="none" spc="0" baseline="0">
                <a:solidFill>
                  <a:srgbClr val="000000"/>
                </a:solidFill>
                <a:uFillTx/>
                <a:latin typeface="Amasis MT Pro" pitchFamily="18"/>
              </a:rPr>
              <a:t>Passion</a:t>
            </a: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0" cap="none" spc="0" baseline="0">
                <a:solidFill>
                  <a:srgbClr val="000000"/>
                </a:solidFill>
                <a:uFillTx/>
                <a:latin typeface="Amasis MT Pro" pitchFamily="18"/>
              </a:rPr>
              <a:t> </a:t>
            </a:r>
            <a:endParaRPr lang="sv-SE" sz="2000" b="1" i="0" u="none" strike="noStrike" kern="1200" cap="none" spc="0" baseline="0">
              <a:solidFill>
                <a:srgbClr val="000000"/>
              </a:solidFill>
              <a:uFillTx/>
              <a:latin typeface="Amasis MT Pro" pitchFamily="18"/>
            </a:endParaRPr>
          </a:p>
        </p:txBody>
      </p:sp>
      <p:sp>
        <p:nvSpPr>
          <p:cNvPr id="13" name="TekstniOkvir 34"/>
          <p:cNvSpPr txBox="1"/>
          <p:nvPr/>
        </p:nvSpPr>
        <p:spPr>
          <a:xfrm>
            <a:off x="257065" y="5077955"/>
            <a:ext cx="5138644" cy="132343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20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0" cap="none" spc="0" baseline="0">
                <a:solidFill>
                  <a:srgbClr val="000000"/>
                </a:solidFill>
                <a:uFillTx/>
                <a:latin typeface="Amasis MT Pro" pitchFamily="18"/>
              </a:rPr>
              <a:t>Making good people</a:t>
            </a: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1" i="0" u="none" strike="noStrike" kern="0" cap="none" spc="0" baseline="0">
              <a:solidFill>
                <a:srgbClr val="000000"/>
              </a:solidFill>
              <a:uFillTx/>
              <a:latin typeface="Amasis MT Pro"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0" cap="none" spc="0" baseline="0">
                <a:solidFill>
                  <a:srgbClr val="000000"/>
                </a:solidFill>
                <a:uFillTx/>
                <a:latin typeface="Amasis MT Pro" pitchFamily="18"/>
              </a:rPr>
              <a:t> </a:t>
            </a:r>
            <a:endParaRPr lang="sv-SE" sz="2000" b="1" i="0" u="none" strike="noStrike" kern="1200" cap="none" spc="0" baseline="0">
              <a:solidFill>
                <a:srgbClr val="000000"/>
              </a:solidFill>
              <a:uFillTx/>
              <a:latin typeface="Amasis MT Pro" pitchFamily="18"/>
            </a:endParaRPr>
          </a:p>
        </p:txBody>
      </p:sp>
      <p:sp>
        <p:nvSpPr>
          <p:cNvPr id="14" name="Pravokutnik: zaobljeni kutovi 37"/>
          <p:cNvSpPr/>
          <p:nvPr/>
        </p:nvSpPr>
        <p:spPr>
          <a:xfrm>
            <a:off x="178125" y="2992785"/>
            <a:ext cx="5411967" cy="5323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
        <p:nvSpPr>
          <p:cNvPr id="15" name="Pravokutnik: zaobljeni kutovi 37"/>
          <p:cNvSpPr/>
          <p:nvPr/>
        </p:nvSpPr>
        <p:spPr>
          <a:xfrm>
            <a:off x="156234" y="3664741"/>
            <a:ext cx="5411967" cy="5323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
        <p:nvSpPr>
          <p:cNvPr id="16" name="Pravokutnik: zaobljeni kutovi 37"/>
          <p:cNvSpPr/>
          <p:nvPr/>
        </p:nvSpPr>
        <p:spPr>
          <a:xfrm>
            <a:off x="172044" y="4363580"/>
            <a:ext cx="5411967" cy="5323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
        <p:nvSpPr>
          <p:cNvPr id="17" name="Pravokutnik: zaobljeni kutovi 37"/>
          <p:cNvSpPr/>
          <p:nvPr/>
        </p:nvSpPr>
        <p:spPr>
          <a:xfrm>
            <a:off x="215231" y="5108432"/>
            <a:ext cx="5411967" cy="5323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
        <p:nvSpPr>
          <p:cNvPr id="18" name="Pravokutnik: zaobljeni kutovi 37"/>
          <p:cNvSpPr/>
          <p:nvPr/>
        </p:nvSpPr>
        <p:spPr>
          <a:xfrm>
            <a:off x="178125" y="5915774"/>
            <a:ext cx="5411967" cy="5323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
        <p:nvSpPr>
          <p:cNvPr id="19" name="Pravokutnik: zaobljeni kutovi 37"/>
          <p:cNvSpPr/>
          <p:nvPr/>
        </p:nvSpPr>
        <p:spPr>
          <a:xfrm>
            <a:off x="171788" y="6645173"/>
            <a:ext cx="5411967" cy="5323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2">
    <p:bg>
      <p:bgPr>
        <a:solidFill>
          <a:srgbClr val="FBE5D6"/>
        </a:solidFill>
        <a:effectLst/>
      </p:bgPr>
    </p:bg>
    <p:spTree>
      <p:nvGrpSpPr>
        <p:cNvPr id="1" name=""/>
        <p:cNvGrpSpPr/>
        <p:nvPr/>
      </p:nvGrpSpPr>
      <p:grpSpPr>
        <a:xfrm>
          <a:off x="0" y="0"/>
          <a:ext cx="0" cy="0"/>
          <a:chOff x="0" y="0"/>
          <a:chExt cx="0" cy="0"/>
        </a:xfrm>
      </p:grpSpPr>
      <p:sp>
        <p:nvSpPr>
          <p:cNvPr id="2" name="Pravokutnik: zaobljeni kutovi 5"/>
          <p:cNvSpPr/>
          <p:nvPr/>
        </p:nvSpPr>
        <p:spPr>
          <a:xfrm>
            <a:off x="0" y="1861736"/>
            <a:ext cx="12126900" cy="48278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DAE3F3"/>
                </a:solidFill>
                <a:uFillTx/>
                <a:latin typeface="Amasis MT Pro" pitchFamily="18"/>
              </a:rPr>
              <a:t>Professional career as a football player summary</a:t>
            </a:r>
            <a:endParaRPr lang="en-SE" sz="2400" b="1" i="0" u="none" strike="noStrike" kern="1200" cap="none" spc="0" baseline="0">
              <a:solidFill>
                <a:srgbClr val="DAE3F3"/>
              </a:solidFill>
              <a:uFillTx/>
              <a:latin typeface="Amasis MT Pro" pitchFamily="18"/>
            </a:endParaRPr>
          </a:p>
        </p:txBody>
      </p:sp>
      <p:sp>
        <p:nvSpPr>
          <p:cNvPr id="3" name="Pravokutnik 6"/>
          <p:cNvSpPr/>
          <p:nvPr/>
        </p:nvSpPr>
        <p:spPr>
          <a:xfrm>
            <a:off x="2035618" y="-62883"/>
            <a:ext cx="4378119" cy="1077218"/>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4400" b="1" i="0" u="none" strike="noStrike" kern="1200" cap="none" spc="0" baseline="0">
                <a:solidFill>
                  <a:srgbClr val="0D0D0D"/>
                </a:solidFill>
                <a:effectLst>
                  <a:outerShdw dist="22860" dir="5400000">
                    <a:srgbClr val="000000"/>
                  </a:outerShdw>
                </a:effectLst>
                <a:uFillTx/>
                <a:latin typeface="Copperplate Gothic Bold" pitchFamily="34"/>
              </a:rPr>
              <a:t>JUSUF ZUKIC</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D0D0D"/>
                </a:solidFill>
                <a:effectLst>
                  <a:outerShdw dist="22860" dir="5400000">
                    <a:srgbClr val="000000"/>
                  </a:outerShdw>
                </a:effectLst>
                <a:uFillTx/>
                <a:latin typeface="Copperplate Gothic Bold" pitchFamily="34"/>
              </a:rPr>
              <a:t>08/09/1983</a:t>
            </a:r>
            <a:endParaRPr lang="hr-HR" sz="2000" b="1" i="0" u="none" strike="noStrike" kern="1200" cap="none" spc="0" baseline="0">
              <a:solidFill>
                <a:srgbClr val="0D0D0D"/>
              </a:solidFill>
              <a:effectLst>
                <a:outerShdw dist="22860" dir="5400000">
                  <a:srgbClr val="000000"/>
                </a:outerShdw>
              </a:effectLst>
              <a:uFillTx/>
              <a:latin typeface="Copperplate Gothic Bold" pitchFamily="34"/>
            </a:endParaRPr>
          </a:p>
        </p:txBody>
      </p:sp>
      <p:pic>
        <p:nvPicPr>
          <p:cNvPr id="4" name="Slika 8">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573353" y="819567"/>
            <a:ext cx="1771832" cy="930209"/>
          </a:xfrm>
          <a:prstGeom prst="rect">
            <a:avLst/>
          </a:prstGeom>
          <a:noFill/>
          <a:ln cap="flat">
            <a:noFill/>
          </a:ln>
        </p:spPr>
      </p:pic>
      <p:sp>
        <p:nvSpPr>
          <p:cNvPr id="5" name="TekstniOkvir 9"/>
          <p:cNvSpPr txBox="1"/>
          <p:nvPr/>
        </p:nvSpPr>
        <p:spPr>
          <a:xfrm>
            <a:off x="2769342" y="1034149"/>
            <a:ext cx="4106661"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UEFA</a:t>
            </a:r>
            <a:r>
              <a:rPr lang="sv-SE" sz="2400" b="0" i="0" u="none" strike="noStrike" kern="1200" cap="none" spc="0" baseline="0">
                <a:solidFill>
                  <a:srgbClr val="000000"/>
                </a:solidFill>
                <a:uFillTx/>
                <a:latin typeface="Calibri"/>
              </a:rPr>
              <a:t> </a:t>
            </a:r>
            <a:r>
              <a:rPr lang="sv-SE" sz="2400" b="1" i="0" u="none" strike="noStrike" kern="1200" cap="none" spc="0" baseline="0">
                <a:solidFill>
                  <a:srgbClr val="000000"/>
                </a:solidFill>
                <a:uFillTx/>
                <a:latin typeface="Calibri"/>
              </a:rPr>
              <a:t>A</a:t>
            </a:r>
            <a:r>
              <a:rPr lang="sv-SE" sz="2400" b="0" i="0" u="none" strike="noStrike" kern="1200" cap="none" spc="0" baseline="0">
                <a:solidFill>
                  <a:srgbClr val="000000"/>
                </a:solidFill>
                <a:uFillTx/>
                <a:latin typeface="Calibri"/>
              </a:rPr>
              <a:t> </a:t>
            </a:r>
            <a:r>
              <a:rPr lang="sv-SE" sz="1800" b="1" i="0" u="none" strike="noStrike" kern="1200" cap="none" spc="0" baseline="0">
                <a:solidFill>
                  <a:srgbClr val="000000"/>
                </a:solidFill>
                <a:uFillTx/>
                <a:latin typeface="Calibri"/>
              </a:rPr>
              <a:t>L</a:t>
            </a:r>
            <a:r>
              <a:rPr lang="sv-SE" sz="1800" b="0" i="0" u="none" strike="noStrike" kern="1200" cap="none" spc="0" baseline="0">
                <a:solidFill>
                  <a:srgbClr val="000000"/>
                </a:solidFill>
                <a:uFillTx/>
                <a:latin typeface="Calibri"/>
              </a:rPr>
              <a:t>icenced </a:t>
            </a:r>
            <a:r>
              <a:rPr lang="sv-SE" sz="1800" b="1" i="0" u="none" strike="noStrike" kern="1200" cap="none" spc="0" baseline="0">
                <a:solidFill>
                  <a:srgbClr val="000000"/>
                </a:solidFill>
                <a:uFillTx/>
                <a:latin typeface="Calibri"/>
              </a:rPr>
              <a:t>f</a:t>
            </a:r>
            <a:r>
              <a:rPr lang="sv-SE" sz="1800" b="0" i="0" u="none" strike="noStrike" kern="1200" cap="none" spc="0" baseline="0">
                <a:solidFill>
                  <a:srgbClr val="000000"/>
                </a:solidFill>
                <a:uFillTx/>
                <a:latin typeface="Calibri"/>
              </a:rPr>
              <a:t>ootball </a:t>
            </a:r>
            <a:r>
              <a:rPr lang="sv-SE" sz="1800" b="1" i="0" u="none" strike="noStrike" kern="1200" cap="none" spc="0" baseline="0">
                <a:solidFill>
                  <a:srgbClr val="000000"/>
                </a:solidFill>
                <a:uFillTx/>
                <a:latin typeface="Calibri"/>
              </a:rPr>
              <a:t>c</a:t>
            </a:r>
            <a:r>
              <a:rPr lang="sv-SE" sz="1800" b="0" i="0" u="none" strike="noStrike" kern="1200" cap="none" spc="0" baseline="0">
                <a:solidFill>
                  <a:srgbClr val="000000"/>
                </a:solidFill>
                <a:uFillTx/>
                <a:latin typeface="Calibri"/>
              </a:rPr>
              <a:t>oach</a:t>
            </a:r>
            <a:endParaRPr lang="en-SE" sz="1800" b="0" i="0" u="none" strike="noStrike" kern="1200" cap="none" spc="0" baseline="0">
              <a:solidFill>
                <a:srgbClr val="000000"/>
              </a:solidFill>
              <a:uFillTx/>
              <a:latin typeface="Calibri"/>
            </a:endParaRPr>
          </a:p>
        </p:txBody>
      </p:sp>
      <p:pic>
        <p:nvPicPr>
          <p:cNvPr id="6" name="Slika 13">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37526" y="5580034"/>
            <a:ext cx="882917" cy="882917"/>
          </a:xfrm>
          <a:prstGeom prst="rect">
            <a:avLst/>
          </a:prstGeom>
          <a:noFill/>
          <a:ln cap="flat">
            <a:noFill/>
          </a:ln>
        </p:spPr>
      </p:pic>
      <p:sp>
        <p:nvSpPr>
          <p:cNvPr id="7" name="TekstniOkvir 14"/>
          <p:cNvSpPr txBox="1"/>
          <p:nvPr/>
        </p:nvSpPr>
        <p:spPr>
          <a:xfrm>
            <a:off x="696516" y="5811222"/>
            <a:ext cx="5901638"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00000"/>
                </a:solidFill>
                <a:uFillTx/>
                <a:latin typeface="Amasis MT Pro" pitchFamily="18"/>
              </a:rPr>
              <a:t>1998-2000  ”FK Sarajevo” </a:t>
            </a:r>
            <a:r>
              <a:rPr lang="sv-SE" sz="1600" b="1" i="0" u="none" strike="noStrike" kern="1200" cap="none" spc="0" baseline="0">
                <a:solidFill>
                  <a:srgbClr val="000000"/>
                </a:solidFill>
                <a:uFillTx/>
                <a:latin typeface="Amasis MT Pro" pitchFamily="18"/>
              </a:rPr>
              <a:t>Bosinia and Herzegovina</a:t>
            </a:r>
            <a:endParaRPr lang="en-SE" sz="1600" b="1" i="0" u="none" strike="noStrike" kern="1200" cap="none" spc="0" baseline="0">
              <a:solidFill>
                <a:srgbClr val="000000"/>
              </a:solidFill>
              <a:uFillTx/>
              <a:latin typeface="Amasis MT Pro" pitchFamily="18"/>
            </a:endParaRPr>
          </a:p>
        </p:txBody>
      </p:sp>
      <p:pic>
        <p:nvPicPr>
          <p:cNvPr id="8" name="Slika 16" descr="Slika na kojoj se prikazuje tekst&#10;&#10;Opis je automatski generiran">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174961" y="5002965"/>
            <a:ext cx="457940" cy="599398"/>
          </a:xfrm>
          <a:prstGeom prst="rect">
            <a:avLst/>
          </a:prstGeom>
          <a:noFill/>
          <a:ln cap="flat">
            <a:noFill/>
          </a:ln>
        </p:spPr>
      </p:pic>
      <p:sp>
        <p:nvSpPr>
          <p:cNvPr id="9" name="TekstniOkvir 17"/>
          <p:cNvSpPr txBox="1"/>
          <p:nvPr/>
        </p:nvSpPr>
        <p:spPr>
          <a:xfrm>
            <a:off x="696516" y="5102608"/>
            <a:ext cx="7506071"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00000"/>
                </a:solidFill>
                <a:uFillTx/>
                <a:latin typeface="Amasis MT Pro" pitchFamily="18"/>
              </a:rPr>
              <a:t>2000-2002  ”FK Olimpik Sarajevo” </a:t>
            </a:r>
            <a:r>
              <a:rPr lang="sv-SE" sz="1600" b="1" i="0" u="none" strike="noStrike" kern="1200" cap="none" spc="0" baseline="0">
                <a:solidFill>
                  <a:srgbClr val="000000"/>
                </a:solidFill>
                <a:uFillTx/>
                <a:latin typeface="Amasis MT Pro" pitchFamily="18"/>
              </a:rPr>
              <a:t>Bosinia and Herzegovina</a:t>
            </a:r>
            <a:endParaRPr lang="en-SE" sz="1600" b="1" i="0" u="none" strike="noStrike" kern="1200" cap="none" spc="0" baseline="0">
              <a:solidFill>
                <a:srgbClr val="000000"/>
              </a:solidFill>
              <a:uFillTx/>
              <a:latin typeface="Amasis MT Pro" pitchFamily="18"/>
            </a:endParaRPr>
          </a:p>
        </p:txBody>
      </p:sp>
      <p:sp>
        <p:nvSpPr>
          <p:cNvPr id="10" name="TekstniOkvir 18"/>
          <p:cNvSpPr txBox="1"/>
          <p:nvPr/>
        </p:nvSpPr>
        <p:spPr>
          <a:xfrm>
            <a:off x="696516" y="4337154"/>
            <a:ext cx="5717221"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00000"/>
                </a:solidFill>
                <a:uFillTx/>
                <a:latin typeface="Amasis MT Pro" pitchFamily="18"/>
              </a:rPr>
              <a:t>2002-2005  ”FK UNIS” </a:t>
            </a:r>
            <a:r>
              <a:rPr lang="sv-SE" sz="1600" b="1" i="0" u="none" strike="noStrike" kern="1200" cap="none" spc="0" baseline="0">
                <a:solidFill>
                  <a:srgbClr val="000000"/>
                </a:solidFill>
                <a:uFillTx/>
                <a:latin typeface="Amasis MT Pro" pitchFamily="18"/>
              </a:rPr>
              <a:t>Bosinia and Herzegovina</a:t>
            </a:r>
            <a:endParaRPr lang="en-SE" sz="1600" b="1" i="0" u="none" strike="noStrike" kern="1200" cap="none" spc="0" baseline="0">
              <a:solidFill>
                <a:srgbClr val="000000"/>
              </a:solidFill>
              <a:uFillTx/>
              <a:latin typeface="Amasis MT Pro" pitchFamily="18"/>
            </a:endParaRPr>
          </a:p>
        </p:txBody>
      </p:sp>
      <p:pic>
        <p:nvPicPr>
          <p:cNvPr id="11" name="Slika 20">
            <a:extLst>
              <a:ext uri="{FF2B5EF4-FFF2-40B4-BE49-F238E27FC236}">
                <a16:creationId xmlns:a16="http://schemas.microsoft.com/office/drawing/2014/main" id="{00000000-0000-0000-0000-000000000000}"/>
              </a:ext>
            </a:extLst>
          </p:cNvPr>
          <p:cNvPicPr>
            <a:picLocks noChangeAspect="1"/>
          </p:cNvPicPr>
          <p:nvPr/>
        </p:nvPicPr>
        <p:blipFill>
          <a:blip r:embed="rId5"/>
          <a:stretch>
            <a:fillRect/>
          </a:stretch>
        </p:blipFill>
        <p:spPr>
          <a:xfrm>
            <a:off x="135258" y="4232849"/>
            <a:ext cx="561267" cy="561267"/>
          </a:xfrm>
          <a:prstGeom prst="rect">
            <a:avLst/>
          </a:prstGeom>
          <a:noFill/>
          <a:ln cap="flat">
            <a:noFill/>
          </a:ln>
        </p:spPr>
      </p:pic>
      <p:sp>
        <p:nvSpPr>
          <p:cNvPr id="12" name="TekstniOkvir 21"/>
          <p:cNvSpPr txBox="1"/>
          <p:nvPr/>
        </p:nvSpPr>
        <p:spPr>
          <a:xfrm>
            <a:off x="642155" y="3621398"/>
            <a:ext cx="6504364"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00000"/>
                </a:solidFill>
                <a:uFillTx/>
                <a:latin typeface="Amasis MT Pro" pitchFamily="18"/>
              </a:rPr>
              <a:t>2005-2009  ”FK Orlic Sarajevo” </a:t>
            </a:r>
            <a:r>
              <a:rPr lang="sv-SE" sz="1600" b="1" i="0" u="none" strike="noStrike" kern="1200" cap="none" spc="0" baseline="0">
                <a:solidFill>
                  <a:srgbClr val="000000"/>
                </a:solidFill>
                <a:uFillTx/>
                <a:latin typeface="Amasis MT Pro" pitchFamily="18"/>
              </a:rPr>
              <a:t>Bosinia and Herzegovina</a:t>
            </a:r>
            <a:endParaRPr lang="en-SE" sz="1600" b="1" i="0" u="none" strike="noStrike" kern="1200" cap="none" spc="0" baseline="0">
              <a:solidFill>
                <a:srgbClr val="000000"/>
              </a:solidFill>
              <a:uFillTx/>
              <a:latin typeface="Amasis MT Pro" pitchFamily="18"/>
            </a:endParaRPr>
          </a:p>
        </p:txBody>
      </p:sp>
      <p:pic>
        <p:nvPicPr>
          <p:cNvPr id="13" name="Slika 23">
            <a:extLst>
              <a:ext uri="{FF2B5EF4-FFF2-40B4-BE49-F238E27FC236}">
                <a16:creationId xmlns:a16="http://schemas.microsoft.com/office/drawing/2014/main" id="{00000000-0000-0000-0000-000000000000}"/>
              </a:ext>
            </a:extLst>
          </p:cNvPr>
          <p:cNvPicPr>
            <a:picLocks noChangeAspect="1"/>
          </p:cNvPicPr>
          <p:nvPr/>
        </p:nvPicPr>
        <p:blipFill>
          <a:blip r:embed="rId6"/>
          <a:stretch>
            <a:fillRect/>
          </a:stretch>
        </p:blipFill>
        <p:spPr>
          <a:xfrm>
            <a:off x="189180" y="3507638"/>
            <a:ext cx="453414" cy="513865"/>
          </a:xfrm>
          <a:prstGeom prst="rect">
            <a:avLst/>
          </a:prstGeom>
          <a:noFill/>
          <a:ln cap="flat">
            <a:noFill/>
          </a:ln>
        </p:spPr>
      </p:pic>
      <p:sp>
        <p:nvSpPr>
          <p:cNvPr id="14" name="TekstniOkvir 24"/>
          <p:cNvSpPr txBox="1"/>
          <p:nvPr/>
        </p:nvSpPr>
        <p:spPr>
          <a:xfrm>
            <a:off x="642155" y="2921581"/>
            <a:ext cx="6779571"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00000"/>
                </a:solidFill>
                <a:uFillTx/>
                <a:latin typeface="Amasis MT Pro" pitchFamily="18"/>
              </a:rPr>
              <a:t>2009-2010  ”FK Kosevsko Brdo” </a:t>
            </a:r>
            <a:r>
              <a:rPr lang="sv-SE" sz="1600" b="1" i="0" u="none" strike="noStrike" kern="1200" cap="none" spc="0" baseline="0">
                <a:solidFill>
                  <a:srgbClr val="000000"/>
                </a:solidFill>
                <a:uFillTx/>
                <a:latin typeface="Amasis MT Pro" pitchFamily="18"/>
              </a:rPr>
              <a:t>Bosinia and Herzegovina</a:t>
            </a:r>
            <a:endParaRPr lang="en-SE" sz="1600" b="1" i="0" u="none" strike="noStrike" kern="1200" cap="none" spc="0" baseline="0">
              <a:solidFill>
                <a:srgbClr val="000000"/>
              </a:solidFill>
              <a:uFillTx/>
              <a:latin typeface="Amasis MT Pro" pitchFamily="18"/>
            </a:endParaRPr>
          </a:p>
        </p:txBody>
      </p:sp>
      <p:pic>
        <p:nvPicPr>
          <p:cNvPr id="15" name="Slika 26" descr="Slika na kojoj se prikazuje tekst, isječak crteža&#10;&#10;Opis je automatski generiran">
            <a:extLst>
              <a:ext uri="{FF2B5EF4-FFF2-40B4-BE49-F238E27FC236}">
                <a16:creationId xmlns:a16="http://schemas.microsoft.com/office/drawing/2014/main" id="{00000000-0000-0000-0000-000000000000}"/>
              </a:ext>
            </a:extLst>
          </p:cNvPr>
          <p:cNvPicPr>
            <a:picLocks noChangeAspect="1"/>
          </p:cNvPicPr>
          <p:nvPr/>
        </p:nvPicPr>
        <p:blipFill>
          <a:blip r:embed="rId7"/>
          <a:stretch>
            <a:fillRect/>
          </a:stretch>
        </p:blipFill>
        <p:spPr>
          <a:xfrm>
            <a:off x="165808" y="2734248"/>
            <a:ext cx="476246" cy="571500"/>
          </a:xfrm>
          <a:prstGeom prst="rect">
            <a:avLst/>
          </a:prstGeom>
          <a:noFill/>
          <a:ln cap="flat">
            <a:noFill/>
          </a:ln>
        </p:spPr>
      </p:pic>
      <p:sp>
        <p:nvSpPr>
          <p:cNvPr id="16" name="Pravokutnik: zaobljeni kutovi 27"/>
          <p:cNvSpPr/>
          <p:nvPr/>
        </p:nvSpPr>
        <p:spPr>
          <a:xfrm>
            <a:off x="165808" y="3383280"/>
            <a:ext cx="6891942"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
        <p:nvSpPr>
          <p:cNvPr id="17" name="Pravokutnik: zaobljeni kutovi 28"/>
          <p:cNvSpPr/>
          <p:nvPr/>
        </p:nvSpPr>
        <p:spPr>
          <a:xfrm>
            <a:off x="165808" y="4111572"/>
            <a:ext cx="6891942"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
        <p:nvSpPr>
          <p:cNvPr id="18" name="Pravokutnik: zaobljeni kutovi 29"/>
          <p:cNvSpPr/>
          <p:nvPr/>
        </p:nvSpPr>
        <p:spPr>
          <a:xfrm>
            <a:off x="189180" y="4862184"/>
            <a:ext cx="6891942"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
        <p:nvSpPr>
          <p:cNvPr id="19" name="Pravokutnik: zaobljeni kutovi 30"/>
          <p:cNvSpPr/>
          <p:nvPr/>
        </p:nvSpPr>
        <p:spPr>
          <a:xfrm>
            <a:off x="174961" y="5632493"/>
            <a:ext cx="6891942"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
        <p:nvSpPr>
          <p:cNvPr id="20" name="Pravokutnik: zaobljeni kutovi 31"/>
          <p:cNvSpPr/>
          <p:nvPr/>
        </p:nvSpPr>
        <p:spPr>
          <a:xfrm>
            <a:off x="135258" y="6420706"/>
            <a:ext cx="6891942"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pic>
        <p:nvPicPr>
          <p:cNvPr id="21" name="Slika 33">
            <a:extLst>
              <a:ext uri="{FF2B5EF4-FFF2-40B4-BE49-F238E27FC236}">
                <a16:creationId xmlns:a16="http://schemas.microsoft.com/office/drawing/2014/main" id="{00000000-0000-0000-0000-000000000000}"/>
              </a:ext>
            </a:extLst>
          </p:cNvPr>
          <p:cNvPicPr>
            <a:picLocks noChangeAspect="1"/>
          </p:cNvPicPr>
          <p:nvPr/>
        </p:nvPicPr>
        <p:blipFill>
          <a:blip r:embed="rId8"/>
          <a:stretch>
            <a:fillRect/>
          </a:stretch>
        </p:blipFill>
        <p:spPr>
          <a:xfrm>
            <a:off x="-37526" y="-90790"/>
            <a:ext cx="2085975" cy="1943100"/>
          </a:xfrm>
          <a:prstGeom prst="rect">
            <a:avLst/>
          </a:prstGeom>
          <a:noFill/>
          <a:ln cap="flat">
            <a:noFill/>
          </a:ln>
        </p:spPr>
      </p:pic>
      <p:sp>
        <p:nvSpPr>
          <p:cNvPr id="22" name="TekstniOkvir 21"/>
          <p:cNvSpPr txBox="1"/>
          <p:nvPr/>
        </p:nvSpPr>
        <p:spPr>
          <a:xfrm>
            <a:off x="7389504" y="97520"/>
            <a:ext cx="4802492" cy="138499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Email: </a:t>
            </a:r>
            <a:r>
              <a:rPr lang="sv-SE" sz="1200" b="0" i="0" u="none" strike="noStrike" kern="1200" cap="none" spc="0" baseline="0">
                <a:solidFill>
                  <a:srgbClr val="000000"/>
                </a:solidFill>
                <a:uFillTx/>
                <a:latin typeface="Calibri"/>
                <a:hlinkClick r:id="rId9"/>
              </a:rPr>
              <a:t>jusufzukic1234@gmail.com</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Tel:    </a:t>
            </a:r>
            <a:r>
              <a:rPr lang="sv-SE" sz="1200" b="0" i="0" u="none" strike="noStrike" kern="1200" cap="none" spc="0" baseline="0">
                <a:solidFill>
                  <a:srgbClr val="0070C0"/>
                </a:solidFill>
                <a:uFillTx/>
                <a:latin typeface="Calibri"/>
              </a:rPr>
              <a:t>+46720109626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Twitter: </a:t>
            </a:r>
            <a:r>
              <a:rPr lang="sv-SE" sz="1200" b="0" i="0" u="none" strike="noStrike" kern="1200" cap="none" spc="0" baseline="0">
                <a:solidFill>
                  <a:srgbClr val="000000"/>
                </a:solidFill>
                <a:uFillTx/>
                <a:latin typeface="Calibri"/>
                <a:hlinkClick r:id="rId10"/>
              </a:rPr>
              <a:t>https://twitter.com/JusufZukic?t=MYh5KFrLfAxYeuK_-l0E1A&amp;s=08</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Linkedln</a:t>
            </a:r>
            <a:r>
              <a:rPr lang="sv-SE" sz="1200" b="1" i="0" u="none" strike="noStrike" kern="1200" cap="none" spc="0" baseline="0">
                <a:solidFill>
                  <a:srgbClr val="0070C0"/>
                </a:solidFill>
                <a:uFillTx/>
                <a:latin typeface="Calibri"/>
              </a:rPr>
              <a:t>: https://www.linkedin.com/in/jusuf-zukic-4720b01a7</a:t>
            </a:r>
            <a:endParaRPr lang="en-SE" sz="1400" b="0" i="0" u="none" strike="noStrike" kern="1200" cap="none" spc="0" baseline="0">
              <a:solidFill>
                <a:srgbClr val="0070C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3">
    <p:bg>
      <p:bgPr>
        <a:solidFill>
          <a:srgbClr val="FBE5D6"/>
        </a:solidFill>
        <a:effectLst/>
      </p:bgPr>
    </p:bg>
    <p:spTree>
      <p:nvGrpSpPr>
        <p:cNvPr id="1" name=""/>
        <p:cNvGrpSpPr/>
        <p:nvPr/>
      </p:nvGrpSpPr>
      <p:grpSpPr>
        <a:xfrm>
          <a:off x="0" y="0"/>
          <a:ext cx="0" cy="0"/>
          <a:chOff x="0" y="0"/>
          <a:chExt cx="0" cy="0"/>
        </a:xfrm>
      </p:grpSpPr>
      <p:sp>
        <p:nvSpPr>
          <p:cNvPr id="2" name="Pravokutnik: zaobljeni kutovi 5"/>
          <p:cNvSpPr/>
          <p:nvPr/>
        </p:nvSpPr>
        <p:spPr>
          <a:xfrm>
            <a:off x="0" y="1861736"/>
            <a:ext cx="12126900" cy="48278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DAE3F3"/>
                </a:solidFill>
                <a:uFillTx/>
                <a:latin typeface="Amasis MT Pro" pitchFamily="18"/>
              </a:rPr>
              <a:t>Choaching career summary</a:t>
            </a:r>
            <a:endParaRPr lang="en-SE" sz="2400" b="1" i="0" u="none" strike="noStrike" kern="1200" cap="none" spc="0" baseline="0">
              <a:solidFill>
                <a:srgbClr val="DAE3F3"/>
              </a:solidFill>
              <a:uFillTx/>
              <a:latin typeface="Amasis MT Pro" pitchFamily="18"/>
            </a:endParaRPr>
          </a:p>
        </p:txBody>
      </p:sp>
      <p:sp>
        <p:nvSpPr>
          <p:cNvPr id="3" name="Pravokutnik 6"/>
          <p:cNvSpPr/>
          <p:nvPr/>
        </p:nvSpPr>
        <p:spPr>
          <a:xfrm>
            <a:off x="2035618" y="-62883"/>
            <a:ext cx="4378119" cy="1077218"/>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4400" b="1" i="0" u="none" strike="noStrike" kern="1200" cap="none" spc="0" baseline="0">
                <a:solidFill>
                  <a:srgbClr val="0D0D0D"/>
                </a:solidFill>
                <a:effectLst>
                  <a:outerShdw dist="22860" dir="5400000">
                    <a:srgbClr val="000000"/>
                  </a:outerShdw>
                </a:effectLst>
                <a:uFillTx/>
                <a:latin typeface="Copperplate Gothic Bold" pitchFamily="34"/>
              </a:rPr>
              <a:t>JUSUF ZUKIC</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D0D0D"/>
                </a:solidFill>
                <a:effectLst>
                  <a:outerShdw dist="22860" dir="5400000">
                    <a:srgbClr val="000000"/>
                  </a:outerShdw>
                </a:effectLst>
                <a:uFillTx/>
                <a:latin typeface="Copperplate Gothic Bold" pitchFamily="34"/>
              </a:rPr>
              <a:t>08/09/1983</a:t>
            </a:r>
            <a:endParaRPr lang="hr-HR" sz="2000" b="1" i="0" u="none" strike="noStrike" kern="1200" cap="none" spc="0" baseline="0">
              <a:solidFill>
                <a:srgbClr val="0D0D0D"/>
              </a:solidFill>
              <a:effectLst>
                <a:outerShdw dist="22860" dir="5400000">
                  <a:srgbClr val="000000"/>
                </a:outerShdw>
              </a:effectLst>
              <a:uFillTx/>
              <a:latin typeface="Copperplate Gothic Bold" pitchFamily="34"/>
            </a:endParaRPr>
          </a:p>
        </p:txBody>
      </p:sp>
      <p:sp>
        <p:nvSpPr>
          <p:cNvPr id="4" name="TekstniOkvir 14"/>
          <p:cNvSpPr txBox="1"/>
          <p:nvPr/>
        </p:nvSpPr>
        <p:spPr>
          <a:xfrm>
            <a:off x="749295" y="5695806"/>
            <a:ext cx="6938275" cy="8925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00000"/>
                </a:solidFill>
                <a:uFillTx/>
                <a:latin typeface="Amasis MT Pro" pitchFamily="18"/>
              </a:rPr>
              <a:t>2008-2010  ”FK Orlic Sarajevo” </a:t>
            </a:r>
            <a:r>
              <a:rPr lang="sv-SE" sz="1600" b="1" i="0" u="none" strike="noStrike" kern="1200" cap="none" spc="0" baseline="0">
                <a:solidFill>
                  <a:srgbClr val="000000"/>
                </a:solidFill>
                <a:uFillTx/>
                <a:latin typeface="Amasis MT Pro" pitchFamily="18"/>
              </a:rPr>
              <a:t>Bosinia and Herzegovina</a:t>
            </a: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600" b="1" i="0" u="none" strike="noStrike" kern="1200" cap="none" spc="0" baseline="0">
                <a:solidFill>
                  <a:srgbClr val="000000"/>
                </a:solidFill>
                <a:uFillTx/>
                <a:latin typeface="Amasis MT Pro" pitchFamily="18"/>
              </a:rPr>
              <a:t>Foottball coach in school of fotball kids 10-12 years </a:t>
            </a: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600" b="1" i="0" u="none" strike="noStrike" kern="1200" cap="none" spc="0" baseline="0">
                <a:solidFill>
                  <a:srgbClr val="000000"/>
                </a:solidFill>
                <a:uFillTx/>
                <a:latin typeface="Amasis MT Pro" pitchFamily="18"/>
              </a:rPr>
              <a:t>Football development coach for kids 13-15</a:t>
            </a:r>
            <a:endParaRPr lang="en-SE" sz="1600" b="1" i="0" u="none" strike="noStrike" kern="1200" cap="none" spc="0" baseline="0">
              <a:solidFill>
                <a:srgbClr val="000000"/>
              </a:solidFill>
              <a:uFillTx/>
              <a:latin typeface="Amasis MT Pro" pitchFamily="18"/>
            </a:endParaRPr>
          </a:p>
        </p:txBody>
      </p:sp>
      <p:pic>
        <p:nvPicPr>
          <p:cNvPr id="5" name="Slika 16" descr="Slika na kojoj se prikazuje tekst&#10;&#10;Opis je automatski generiran">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30731" y="3649443"/>
            <a:ext cx="457940" cy="599398"/>
          </a:xfrm>
          <a:prstGeom prst="rect">
            <a:avLst/>
          </a:prstGeom>
          <a:noFill/>
          <a:ln cap="flat">
            <a:noFill/>
          </a:ln>
        </p:spPr>
      </p:pic>
      <p:pic>
        <p:nvPicPr>
          <p:cNvPr id="6" name="Slika 23">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35258" y="5768437"/>
            <a:ext cx="453414" cy="513865"/>
          </a:xfrm>
          <a:prstGeom prst="rect">
            <a:avLst/>
          </a:prstGeom>
          <a:noFill/>
          <a:ln cap="flat">
            <a:noFill/>
          </a:ln>
        </p:spPr>
      </p:pic>
      <p:sp>
        <p:nvSpPr>
          <p:cNvPr id="7" name="TekstniOkvir 19"/>
          <p:cNvSpPr txBox="1"/>
          <p:nvPr/>
        </p:nvSpPr>
        <p:spPr>
          <a:xfrm>
            <a:off x="749295" y="4677412"/>
            <a:ext cx="6938275"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00000"/>
                </a:solidFill>
                <a:uFillTx/>
                <a:latin typeface="Amasis MT Pro" pitchFamily="18"/>
              </a:rPr>
              <a:t>2010-2015  ”FK Orlic Sarajevo” </a:t>
            </a:r>
            <a:r>
              <a:rPr lang="sv-SE" sz="1600" b="1" i="0" u="none" strike="noStrike" kern="1200" cap="none" spc="0" baseline="0">
                <a:solidFill>
                  <a:srgbClr val="000000"/>
                </a:solidFill>
                <a:uFillTx/>
                <a:latin typeface="Amasis MT Pro" pitchFamily="18"/>
              </a:rPr>
              <a:t>Bosinia and Herzegovina</a:t>
            </a: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600" b="1" i="0" u="none" strike="noStrike" kern="1200" cap="none" spc="0" baseline="0">
                <a:solidFill>
                  <a:srgbClr val="000000"/>
                </a:solidFill>
                <a:uFillTx/>
                <a:latin typeface="Amasis MT Pro" pitchFamily="18"/>
              </a:rPr>
              <a:t>First assistaint coach in the A team</a:t>
            </a:r>
          </a:p>
        </p:txBody>
      </p:sp>
      <p:pic>
        <p:nvPicPr>
          <p:cNvPr id="8" name="Slika 22">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35258" y="4695425"/>
            <a:ext cx="453414" cy="513865"/>
          </a:xfrm>
          <a:prstGeom prst="rect">
            <a:avLst/>
          </a:prstGeom>
          <a:noFill/>
          <a:ln cap="flat">
            <a:noFill/>
          </a:ln>
        </p:spPr>
      </p:pic>
      <p:sp>
        <p:nvSpPr>
          <p:cNvPr id="9" name="TekstniOkvir 25"/>
          <p:cNvSpPr txBox="1"/>
          <p:nvPr/>
        </p:nvSpPr>
        <p:spPr>
          <a:xfrm>
            <a:off x="749295" y="3663150"/>
            <a:ext cx="6938275"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00000"/>
                </a:solidFill>
                <a:uFillTx/>
                <a:latin typeface="Amasis MT Pro" pitchFamily="18"/>
              </a:rPr>
              <a:t>2015-2016  ”FK Olimpic Sarajevo” </a:t>
            </a:r>
            <a:r>
              <a:rPr lang="sv-SE" sz="1600" b="1" i="0" u="none" strike="noStrike" kern="1200" cap="none" spc="0" baseline="0">
                <a:solidFill>
                  <a:srgbClr val="000000"/>
                </a:solidFill>
                <a:uFillTx/>
                <a:latin typeface="Amasis MT Pro" pitchFamily="18"/>
              </a:rPr>
              <a:t>Bosinia and Herzegovina</a:t>
            </a: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600" b="1" i="0" u="none" strike="noStrike" kern="1200" cap="none" spc="0" baseline="0">
                <a:solidFill>
                  <a:srgbClr val="000000"/>
                </a:solidFill>
                <a:uFillTx/>
                <a:latin typeface="Amasis MT Pro" pitchFamily="18"/>
              </a:rPr>
              <a:t>First assistaint coach in the A team</a:t>
            </a:r>
          </a:p>
        </p:txBody>
      </p:sp>
      <p:sp>
        <p:nvSpPr>
          <p:cNvPr id="10" name="TekstniOkvir 27"/>
          <p:cNvSpPr txBox="1"/>
          <p:nvPr/>
        </p:nvSpPr>
        <p:spPr>
          <a:xfrm>
            <a:off x="749295" y="2561700"/>
            <a:ext cx="6938275" cy="8925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00000"/>
                </a:solidFill>
                <a:uFillTx/>
                <a:latin typeface="Amasis MT Pro" pitchFamily="18"/>
              </a:rPr>
              <a:t>2013-2017  ”Individual coach and scout”</a:t>
            </a:r>
            <a:endParaRPr lang="sv-SE" sz="1600" b="1" i="0" u="none" strike="noStrike" kern="1200" cap="none" spc="0" baseline="0">
              <a:solidFill>
                <a:srgbClr val="000000"/>
              </a:solidFill>
              <a:uFillTx/>
              <a:latin typeface="Amasis MT Pro" pitchFamily="18"/>
            </a:endParaRP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600" b="1" i="0" u="none" strike="noStrike" kern="1200" cap="none" spc="0" baseline="0">
                <a:solidFill>
                  <a:srgbClr val="000000"/>
                </a:solidFill>
                <a:uFillTx/>
                <a:latin typeface="Amasis MT Pro" pitchFamily="18"/>
              </a:rPr>
              <a:t> Individual private coach for the develompent of foodball players</a:t>
            </a: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600" b="1" i="0" u="none" strike="noStrike" kern="1200" cap="none" spc="0" baseline="0">
                <a:solidFill>
                  <a:srgbClr val="000000"/>
                </a:solidFill>
                <a:uFillTx/>
                <a:latin typeface="Amasis MT Pro" pitchFamily="18"/>
              </a:rPr>
              <a:t> Scout for the many clubs(scouting of young players)</a:t>
            </a:r>
          </a:p>
        </p:txBody>
      </p:sp>
      <p:pic>
        <p:nvPicPr>
          <p:cNvPr id="11" name="Grafika 2" descr="Soccer ball with solid fill">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60002" y="2589781"/>
            <a:ext cx="599398" cy="599398"/>
          </a:xfrm>
          <a:prstGeom prst="rect">
            <a:avLst/>
          </a:prstGeom>
          <a:noFill/>
          <a:ln cap="flat">
            <a:noFill/>
          </a:ln>
        </p:spPr>
      </p:pic>
      <p:sp>
        <p:nvSpPr>
          <p:cNvPr id="12" name="Pravokutnik: zaobljeni kutovi 28"/>
          <p:cNvSpPr/>
          <p:nvPr/>
        </p:nvSpPr>
        <p:spPr>
          <a:xfrm>
            <a:off x="130731" y="3454255"/>
            <a:ext cx="7326511"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
        <p:nvSpPr>
          <p:cNvPr id="13" name="Pravokutnik: zaobljeni kutovi 29"/>
          <p:cNvSpPr/>
          <p:nvPr/>
        </p:nvSpPr>
        <p:spPr>
          <a:xfrm>
            <a:off x="130731" y="4358944"/>
            <a:ext cx="7326511"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
        <p:nvSpPr>
          <p:cNvPr id="14" name="Pravokutnik: zaobljeni kutovi 30"/>
          <p:cNvSpPr/>
          <p:nvPr/>
        </p:nvSpPr>
        <p:spPr>
          <a:xfrm>
            <a:off x="130722" y="5347658"/>
            <a:ext cx="7326511"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
        <p:nvSpPr>
          <p:cNvPr id="15" name="Pravokutnik: zaobljeni kutovi 31"/>
          <p:cNvSpPr/>
          <p:nvPr/>
        </p:nvSpPr>
        <p:spPr>
          <a:xfrm>
            <a:off x="60002" y="6588361"/>
            <a:ext cx="7397239" cy="69009"/>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pic>
        <p:nvPicPr>
          <p:cNvPr id="16" name="Slika 32">
            <a:extLst>
              <a:ext uri="{FF2B5EF4-FFF2-40B4-BE49-F238E27FC236}">
                <a16:creationId xmlns:a16="http://schemas.microsoft.com/office/drawing/2014/main" id="{00000000-0000-0000-0000-000000000000}"/>
              </a:ext>
            </a:extLst>
          </p:cNvPr>
          <p:cNvPicPr>
            <a:picLocks noChangeAspect="1"/>
          </p:cNvPicPr>
          <p:nvPr/>
        </p:nvPicPr>
        <p:blipFill>
          <a:blip r:embed="rId5"/>
          <a:stretch>
            <a:fillRect/>
          </a:stretch>
        </p:blipFill>
        <p:spPr>
          <a:xfrm>
            <a:off x="-37526" y="-90790"/>
            <a:ext cx="2085975" cy="1943100"/>
          </a:xfrm>
          <a:prstGeom prst="rect">
            <a:avLst/>
          </a:prstGeom>
          <a:noFill/>
          <a:ln cap="flat">
            <a:noFill/>
          </a:ln>
        </p:spPr>
      </p:pic>
      <p:pic>
        <p:nvPicPr>
          <p:cNvPr id="17" name="Slika 34">
            <a:extLst>
              <a:ext uri="{FF2B5EF4-FFF2-40B4-BE49-F238E27FC236}">
                <a16:creationId xmlns:a16="http://schemas.microsoft.com/office/drawing/2014/main" id="{00000000-0000-0000-0000-000000000000}"/>
              </a:ext>
            </a:extLst>
          </p:cNvPr>
          <p:cNvPicPr>
            <a:picLocks noChangeAspect="1"/>
          </p:cNvPicPr>
          <p:nvPr/>
        </p:nvPicPr>
        <p:blipFill>
          <a:blip r:embed="rId6"/>
          <a:stretch>
            <a:fillRect/>
          </a:stretch>
        </p:blipFill>
        <p:spPr>
          <a:xfrm>
            <a:off x="1573353" y="819567"/>
            <a:ext cx="1771832" cy="930209"/>
          </a:xfrm>
          <a:prstGeom prst="rect">
            <a:avLst/>
          </a:prstGeom>
          <a:noFill/>
          <a:ln cap="flat">
            <a:noFill/>
          </a:ln>
        </p:spPr>
      </p:pic>
      <p:sp>
        <p:nvSpPr>
          <p:cNvPr id="18" name="TekstniOkvir 35"/>
          <p:cNvSpPr txBox="1"/>
          <p:nvPr/>
        </p:nvSpPr>
        <p:spPr>
          <a:xfrm>
            <a:off x="2769342" y="1034149"/>
            <a:ext cx="4106661"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UEFA</a:t>
            </a:r>
            <a:r>
              <a:rPr lang="sv-SE" sz="2400" b="0" i="0" u="none" strike="noStrike" kern="1200" cap="none" spc="0" baseline="0">
                <a:solidFill>
                  <a:srgbClr val="000000"/>
                </a:solidFill>
                <a:uFillTx/>
                <a:latin typeface="Calibri"/>
              </a:rPr>
              <a:t> </a:t>
            </a:r>
            <a:r>
              <a:rPr lang="sv-SE" sz="2400" b="1" i="0" u="none" strike="noStrike" kern="1200" cap="none" spc="0" baseline="0">
                <a:solidFill>
                  <a:srgbClr val="000000"/>
                </a:solidFill>
                <a:uFillTx/>
                <a:latin typeface="Calibri"/>
              </a:rPr>
              <a:t>A</a:t>
            </a:r>
            <a:r>
              <a:rPr lang="sv-SE" sz="2400" b="0" i="0" u="none" strike="noStrike" kern="1200" cap="none" spc="0" baseline="0">
                <a:solidFill>
                  <a:srgbClr val="000000"/>
                </a:solidFill>
                <a:uFillTx/>
                <a:latin typeface="Calibri"/>
              </a:rPr>
              <a:t> </a:t>
            </a:r>
            <a:r>
              <a:rPr lang="sv-SE" sz="1800" b="1" i="0" u="none" strike="noStrike" kern="1200" cap="none" spc="0" baseline="0">
                <a:solidFill>
                  <a:srgbClr val="000000"/>
                </a:solidFill>
                <a:uFillTx/>
                <a:latin typeface="Calibri"/>
              </a:rPr>
              <a:t>L</a:t>
            </a:r>
            <a:r>
              <a:rPr lang="sv-SE" sz="1800" b="0" i="0" u="none" strike="noStrike" kern="1200" cap="none" spc="0" baseline="0">
                <a:solidFill>
                  <a:srgbClr val="000000"/>
                </a:solidFill>
                <a:uFillTx/>
                <a:latin typeface="Calibri"/>
              </a:rPr>
              <a:t>icenced </a:t>
            </a:r>
            <a:r>
              <a:rPr lang="sv-SE" sz="1800" b="1" i="0" u="none" strike="noStrike" kern="1200" cap="none" spc="0" baseline="0">
                <a:solidFill>
                  <a:srgbClr val="000000"/>
                </a:solidFill>
                <a:uFillTx/>
                <a:latin typeface="Calibri"/>
              </a:rPr>
              <a:t>f</a:t>
            </a:r>
            <a:r>
              <a:rPr lang="sv-SE" sz="1800" b="0" i="0" u="none" strike="noStrike" kern="1200" cap="none" spc="0" baseline="0">
                <a:solidFill>
                  <a:srgbClr val="000000"/>
                </a:solidFill>
                <a:uFillTx/>
                <a:latin typeface="Calibri"/>
              </a:rPr>
              <a:t>ootball </a:t>
            </a:r>
            <a:r>
              <a:rPr lang="sv-SE" sz="1800" b="1" i="0" u="none" strike="noStrike" kern="1200" cap="none" spc="0" baseline="0">
                <a:solidFill>
                  <a:srgbClr val="000000"/>
                </a:solidFill>
                <a:uFillTx/>
                <a:latin typeface="Calibri"/>
              </a:rPr>
              <a:t>c</a:t>
            </a:r>
            <a:r>
              <a:rPr lang="sv-SE" sz="1800" b="0" i="0" u="none" strike="noStrike" kern="1200" cap="none" spc="0" baseline="0">
                <a:solidFill>
                  <a:srgbClr val="000000"/>
                </a:solidFill>
                <a:uFillTx/>
                <a:latin typeface="Calibri"/>
              </a:rPr>
              <a:t>oach</a:t>
            </a:r>
            <a:endParaRPr lang="en-SE" sz="1800" b="0" i="0" u="none" strike="noStrike" kern="1200" cap="none" spc="0" baseline="0">
              <a:solidFill>
                <a:srgbClr val="000000"/>
              </a:solidFill>
              <a:uFillTx/>
              <a:latin typeface="Calibri"/>
            </a:endParaRPr>
          </a:p>
        </p:txBody>
      </p:sp>
      <p:sp>
        <p:nvSpPr>
          <p:cNvPr id="19" name="TekstniOkvir 18"/>
          <p:cNvSpPr txBox="1"/>
          <p:nvPr/>
        </p:nvSpPr>
        <p:spPr>
          <a:xfrm>
            <a:off x="7389504" y="97520"/>
            <a:ext cx="4802492" cy="138499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Email: </a:t>
            </a:r>
            <a:r>
              <a:rPr lang="sv-SE" sz="1200" b="0" i="0" u="none" strike="noStrike" kern="1200" cap="none" spc="0" baseline="0">
                <a:solidFill>
                  <a:srgbClr val="000000"/>
                </a:solidFill>
                <a:uFillTx/>
                <a:latin typeface="Calibri"/>
                <a:hlinkClick r:id="rId7"/>
              </a:rPr>
              <a:t>jusufzukic1234@gmail.com</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Tel:    </a:t>
            </a:r>
            <a:r>
              <a:rPr lang="sv-SE" sz="1200" b="0" i="0" u="none" strike="noStrike" kern="1200" cap="none" spc="0" baseline="0">
                <a:solidFill>
                  <a:srgbClr val="0070C0"/>
                </a:solidFill>
                <a:uFillTx/>
                <a:latin typeface="Calibri"/>
              </a:rPr>
              <a:t>+46720109626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Twitter: </a:t>
            </a:r>
            <a:r>
              <a:rPr lang="sv-SE" sz="1200" b="0" i="0" u="none" strike="noStrike" kern="1200" cap="none" spc="0" baseline="0">
                <a:solidFill>
                  <a:srgbClr val="000000"/>
                </a:solidFill>
                <a:uFillTx/>
                <a:latin typeface="Calibri"/>
                <a:hlinkClick r:id="rId8"/>
              </a:rPr>
              <a:t>https://twitter.com/JusufZukic?t=MYh5KFrLfAxYeuK_-l0E1A&amp;s=08</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Linkedln</a:t>
            </a:r>
            <a:r>
              <a:rPr lang="sv-SE" sz="1200" b="1" i="0" u="none" strike="noStrike" kern="1200" cap="none" spc="0" baseline="0">
                <a:solidFill>
                  <a:srgbClr val="0070C0"/>
                </a:solidFill>
                <a:uFillTx/>
                <a:latin typeface="Calibri"/>
              </a:rPr>
              <a:t>: https://www.linkedin.com/in/jusuf-zukic-4720b01a7</a:t>
            </a:r>
            <a:endParaRPr lang="en-SE" sz="1400" b="0" i="0" u="none" strike="noStrike" kern="1200" cap="none" spc="0" baseline="0">
              <a:solidFill>
                <a:srgbClr val="0070C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4">
    <p:bg>
      <p:bgPr>
        <a:solidFill>
          <a:srgbClr val="FBE5D6"/>
        </a:solidFill>
        <a:effectLst/>
      </p:bgPr>
    </p:bg>
    <p:spTree>
      <p:nvGrpSpPr>
        <p:cNvPr id="1" name=""/>
        <p:cNvGrpSpPr/>
        <p:nvPr/>
      </p:nvGrpSpPr>
      <p:grpSpPr>
        <a:xfrm>
          <a:off x="0" y="0"/>
          <a:ext cx="0" cy="0"/>
          <a:chOff x="0" y="0"/>
          <a:chExt cx="0" cy="0"/>
        </a:xfrm>
      </p:grpSpPr>
      <p:sp>
        <p:nvSpPr>
          <p:cNvPr id="2" name="Pravokutnik: zaobljeni kutovi 5"/>
          <p:cNvSpPr/>
          <p:nvPr/>
        </p:nvSpPr>
        <p:spPr>
          <a:xfrm>
            <a:off x="0" y="1861736"/>
            <a:ext cx="12126900" cy="48278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DAE3F3"/>
                </a:solidFill>
                <a:uFillTx/>
                <a:latin typeface="Amasis MT Pro" pitchFamily="18"/>
              </a:rPr>
              <a:t>Choaching career summary </a:t>
            </a:r>
            <a:endParaRPr lang="en-SE" sz="2400" b="1" i="0" u="none" strike="noStrike" kern="1200" cap="none" spc="0" baseline="0">
              <a:solidFill>
                <a:srgbClr val="DAE3F3"/>
              </a:solidFill>
              <a:uFillTx/>
              <a:latin typeface="Amasis MT Pro" pitchFamily="18"/>
            </a:endParaRPr>
          </a:p>
        </p:txBody>
      </p:sp>
      <p:sp>
        <p:nvSpPr>
          <p:cNvPr id="3" name="Pravokutnik 6"/>
          <p:cNvSpPr/>
          <p:nvPr/>
        </p:nvSpPr>
        <p:spPr>
          <a:xfrm>
            <a:off x="2035618" y="-62883"/>
            <a:ext cx="4378119" cy="1077218"/>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4400" b="1" i="0" u="none" strike="noStrike" kern="1200" cap="none" spc="0" baseline="0">
                <a:solidFill>
                  <a:srgbClr val="0D0D0D"/>
                </a:solidFill>
                <a:effectLst>
                  <a:outerShdw dist="22860" dir="5400000">
                    <a:srgbClr val="000000"/>
                  </a:outerShdw>
                </a:effectLst>
                <a:uFillTx/>
                <a:latin typeface="Copperplate Gothic Bold" pitchFamily="34"/>
              </a:rPr>
              <a:t>JUSUF ZUKIC</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D0D0D"/>
                </a:solidFill>
                <a:effectLst>
                  <a:outerShdw dist="22860" dir="5400000">
                    <a:srgbClr val="000000"/>
                  </a:outerShdw>
                </a:effectLst>
                <a:uFillTx/>
                <a:latin typeface="Copperplate Gothic Bold" pitchFamily="34"/>
              </a:rPr>
              <a:t>08/09/1983</a:t>
            </a:r>
            <a:endParaRPr lang="hr-HR" sz="2000" b="1" i="0" u="none" strike="noStrike" kern="1200" cap="none" spc="0" baseline="0">
              <a:solidFill>
                <a:srgbClr val="0D0D0D"/>
              </a:solidFill>
              <a:effectLst>
                <a:outerShdw dist="22860" dir="5400000">
                  <a:srgbClr val="000000"/>
                </a:outerShdw>
              </a:effectLst>
              <a:uFillTx/>
              <a:latin typeface="Copperplate Gothic Bold" pitchFamily="34"/>
            </a:endParaRPr>
          </a:p>
        </p:txBody>
      </p:sp>
      <p:pic>
        <p:nvPicPr>
          <p:cNvPr id="4" name="Slika 3">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36017" y="6055888"/>
            <a:ext cx="630542" cy="748765"/>
          </a:xfrm>
          <a:prstGeom prst="rect">
            <a:avLst/>
          </a:prstGeom>
          <a:noFill/>
          <a:ln cap="flat">
            <a:noFill/>
          </a:ln>
        </p:spPr>
      </p:pic>
      <p:sp>
        <p:nvSpPr>
          <p:cNvPr id="5" name="TekstniOkvir 17"/>
          <p:cNvSpPr txBox="1"/>
          <p:nvPr/>
        </p:nvSpPr>
        <p:spPr>
          <a:xfrm>
            <a:off x="930347" y="6055888"/>
            <a:ext cx="6938275"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00000"/>
                </a:solidFill>
                <a:uFillTx/>
                <a:latin typeface="Amasis MT Pro" pitchFamily="18"/>
              </a:rPr>
              <a:t>2017  ”Azalea BK Göteborg” </a:t>
            </a:r>
            <a:r>
              <a:rPr lang="sv-SE" sz="1600" b="1" i="0" u="none" strike="noStrike" kern="1200" cap="none" spc="0" baseline="0">
                <a:solidFill>
                  <a:srgbClr val="000000"/>
                </a:solidFill>
                <a:uFillTx/>
                <a:latin typeface="Amasis MT Pro" pitchFamily="18"/>
              </a:rPr>
              <a:t>Sweden</a:t>
            </a: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600" b="1" i="0" u="none" strike="noStrike" kern="1200" cap="none" spc="0" baseline="0">
                <a:solidFill>
                  <a:srgbClr val="000000"/>
                </a:solidFill>
                <a:uFillTx/>
                <a:latin typeface="Amasis MT Pro" pitchFamily="18"/>
              </a:rPr>
              <a:t>First assistaint coach in the A team</a:t>
            </a:r>
          </a:p>
        </p:txBody>
      </p:sp>
      <p:pic>
        <p:nvPicPr>
          <p:cNvPr id="6" name="Slika 12">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410583" y="4365107"/>
            <a:ext cx="1723735" cy="1714161"/>
          </a:xfrm>
          <a:prstGeom prst="rect">
            <a:avLst/>
          </a:prstGeom>
          <a:noFill/>
          <a:ln cap="flat">
            <a:noFill/>
          </a:ln>
        </p:spPr>
      </p:pic>
      <p:sp>
        <p:nvSpPr>
          <p:cNvPr id="7" name="TekstniOkvir 21"/>
          <p:cNvSpPr txBox="1"/>
          <p:nvPr/>
        </p:nvSpPr>
        <p:spPr>
          <a:xfrm>
            <a:off x="930347" y="4912394"/>
            <a:ext cx="6938275" cy="8925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00000"/>
                </a:solidFill>
                <a:uFillTx/>
                <a:latin typeface="Amasis MT Pro" pitchFamily="18"/>
              </a:rPr>
              <a:t>2017  ”GAIS Göteborg” </a:t>
            </a:r>
            <a:r>
              <a:rPr lang="sv-SE" sz="1600" b="1" i="0" u="none" strike="noStrike" kern="1200" cap="none" spc="0" baseline="0">
                <a:solidFill>
                  <a:srgbClr val="000000"/>
                </a:solidFill>
                <a:uFillTx/>
                <a:latin typeface="Amasis MT Pro" pitchFamily="18"/>
              </a:rPr>
              <a:t>Sweden</a:t>
            </a: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600" b="1" i="0" u="none" strike="noStrike" kern="1200" cap="none" spc="0" baseline="0">
                <a:solidFill>
                  <a:srgbClr val="000000"/>
                </a:solidFill>
                <a:uFillTx/>
                <a:latin typeface="Amasis MT Pro" pitchFamily="18"/>
              </a:rPr>
              <a:t>Assistaint coach in U19 </a:t>
            </a: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600" b="1" i="0" u="none" strike="noStrike" kern="1200" cap="none" spc="0" baseline="0">
                <a:solidFill>
                  <a:srgbClr val="000000"/>
                </a:solidFill>
                <a:uFillTx/>
                <a:latin typeface="Amasis MT Pro" pitchFamily="18"/>
              </a:rPr>
              <a:t>Individual coach for academy</a:t>
            </a:r>
          </a:p>
        </p:txBody>
      </p:sp>
      <p:pic>
        <p:nvPicPr>
          <p:cNvPr id="8" name="Slika 24">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410583" y="3343128"/>
            <a:ext cx="1723735" cy="1714161"/>
          </a:xfrm>
          <a:prstGeom prst="rect">
            <a:avLst/>
          </a:prstGeom>
          <a:noFill/>
          <a:ln cap="flat">
            <a:noFill/>
          </a:ln>
        </p:spPr>
      </p:pic>
      <p:sp>
        <p:nvSpPr>
          <p:cNvPr id="9" name="TekstniOkvir 26"/>
          <p:cNvSpPr txBox="1"/>
          <p:nvPr/>
        </p:nvSpPr>
        <p:spPr>
          <a:xfrm>
            <a:off x="930347" y="3868817"/>
            <a:ext cx="6938275" cy="8925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00000"/>
                </a:solidFill>
                <a:uFillTx/>
                <a:latin typeface="Amasis MT Pro" pitchFamily="18"/>
              </a:rPr>
              <a:t>2017-2018  ”GAIS Göteborg” </a:t>
            </a:r>
            <a:r>
              <a:rPr lang="sv-SE" sz="1600" b="1" i="0" u="none" strike="noStrike" kern="1200" cap="none" spc="0" baseline="0">
                <a:solidFill>
                  <a:srgbClr val="000000"/>
                </a:solidFill>
                <a:uFillTx/>
                <a:latin typeface="Amasis MT Pro" pitchFamily="18"/>
              </a:rPr>
              <a:t>Sweden</a:t>
            </a: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600" b="1" i="0" u="none" strike="noStrike" kern="1200" cap="none" spc="0" baseline="0">
                <a:solidFill>
                  <a:srgbClr val="000000"/>
                </a:solidFill>
                <a:uFillTx/>
                <a:latin typeface="Amasis MT Pro" pitchFamily="18"/>
              </a:rPr>
              <a:t>First assistaint coach in U16 &amp; U17 </a:t>
            </a: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600" b="1" i="0" u="none" strike="noStrike" kern="1200" cap="none" spc="0" baseline="0">
                <a:solidFill>
                  <a:srgbClr val="000000"/>
                </a:solidFill>
                <a:uFillTx/>
                <a:latin typeface="Amasis MT Pro" pitchFamily="18"/>
              </a:rPr>
              <a:t>Individual coach for academy</a:t>
            </a:r>
          </a:p>
        </p:txBody>
      </p:sp>
      <p:sp>
        <p:nvSpPr>
          <p:cNvPr id="10" name="TekstniOkvir 28"/>
          <p:cNvSpPr txBox="1"/>
          <p:nvPr/>
        </p:nvSpPr>
        <p:spPr>
          <a:xfrm>
            <a:off x="766559" y="2593119"/>
            <a:ext cx="6938275" cy="113877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00000"/>
                </a:solidFill>
                <a:uFillTx/>
                <a:latin typeface="Amasis MT Pro" pitchFamily="18"/>
              </a:rPr>
              <a:t>2018- 2022 ”GAIS Göteborg” </a:t>
            </a:r>
            <a:r>
              <a:rPr lang="sv-SE" sz="1600" b="1" i="0" u="none" strike="noStrike" kern="1200" cap="none" spc="0" baseline="0">
                <a:solidFill>
                  <a:srgbClr val="000000"/>
                </a:solidFill>
                <a:uFillTx/>
                <a:latin typeface="Amasis MT Pro" pitchFamily="18"/>
              </a:rPr>
              <a:t>Sweden</a:t>
            </a: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600" b="1" i="0" u="none" strike="noStrike" kern="1200" cap="none" spc="0" baseline="0">
                <a:solidFill>
                  <a:srgbClr val="000000"/>
                </a:solidFill>
                <a:uFillTx/>
                <a:latin typeface="Amasis MT Pro" pitchFamily="18"/>
              </a:rPr>
              <a:t>Head coach in U16 &amp; U17</a:t>
            </a: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600" b="1" i="0" u="none" strike="noStrike" kern="1200" cap="none" spc="0" baseline="0">
                <a:solidFill>
                  <a:srgbClr val="000000"/>
                </a:solidFill>
                <a:uFillTx/>
                <a:latin typeface="Amasis MT Pro" pitchFamily="18"/>
              </a:rPr>
              <a:t>Individual coach for academy</a:t>
            </a: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600" b="1" i="0" u="none" strike="noStrike" kern="1200" cap="none" spc="0" baseline="0">
                <a:solidFill>
                  <a:srgbClr val="000000"/>
                </a:solidFill>
                <a:uFillTx/>
                <a:latin typeface="Amasis MT Pro" pitchFamily="18"/>
              </a:rPr>
              <a:t>Development coach for the most talented players in academy</a:t>
            </a:r>
          </a:p>
        </p:txBody>
      </p:sp>
      <p:pic>
        <p:nvPicPr>
          <p:cNvPr id="11" name="Slika 29">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410583" y="2076931"/>
            <a:ext cx="1723735" cy="1714161"/>
          </a:xfrm>
          <a:prstGeom prst="rect">
            <a:avLst/>
          </a:prstGeom>
          <a:noFill/>
          <a:ln cap="flat">
            <a:noFill/>
          </a:ln>
        </p:spPr>
      </p:pic>
      <p:sp>
        <p:nvSpPr>
          <p:cNvPr id="12" name="Pravokutnik: zaobljeni kutovi 30"/>
          <p:cNvSpPr/>
          <p:nvPr/>
        </p:nvSpPr>
        <p:spPr>
          <a:xfrm>
            <a:off x="136017" y="3727423"/>
            <a:ext cx="7326511"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
        <p:nvSpPr>
          <p:cNvPr id="13" name="Pravokutnik: zaobljeni kutovi 31"/>
          <p:cNvSpPr/>
          <p:nvPr/>
        </p:nvSpPr>
        <p:spPr>
          <a:xfrm>
            <a:off x="136017" y="4761372"/>
            <a:ext cx="7326511"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
        <p:nvSpPr>
          <p:cNvPr id="14" name="Pravokutnik: zaobljeni kutovi 32"/>
          <p:cNvSpPr/>
          <p:nvPr/>
        </p:nvSpPr>
        <p:spPr>
          <a:xfrm>
            <a:off x="136017" y="5904125"/>
            <a:ext cx="7326511"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
        <p:nvSpPr>
          <p:cNvPr id="15" name="Pravokutnik: zaobljeni kutovi 33"/>
          <p:cNvSpPr/>
          <p:nvPr/>
        </p:nvSpPr>
        <p:spPr>
          <a:xfrm>
            <a:off x="136017" y="6773811"/>
            <a:ext cx="7326511"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pic>
        <p:nvPicPr>
          <p:cNvPr id="16" name="Slika 34">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37526" y="-90790"/>
            <a:ext cx="2085975" cy="1943100"/>
          </a:xfrm>
          <a:prstGeom prst="rect">
            <a:avLst/>
          </a:prstGeom>
          <a:noFill/>
          <a:ln cap="flat">
            <a:noFill/>
          </a:ln>
        </p:spPr>
      </p:pic>
      <p:sp>
        <p:nvSpPr>
          <p:cNvPr id="17" name="TekstniOkvir 36"/>
          <p:cNvSpPr txBox="1"/>
          <p:nvPr/>
        </p:nvSpPr>
        <p:spPr>
          <a:xfrm>
            <a:off x="2769342" y="1034149"/>
            <a:ext cx="4106661"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UEFA</a:t>
            </a:r>
            <a:r>
              <a:rPr lang="sv-SE" sz="2400" b="0" i="0" u="none" strike="noStrike" kern="1200" cap="none" spc="0" baseline="0">
                <a:solidFill>
                  <a:srgbClr val="000000"/>
                </a:solidFill>
                <a:uFillTx/>
                <a:latin typeface="Calibri"/>
              </a:rPr>
              <a:t> </a:t>
            </a:r>
            <a:r>
              <a:rPr lang="sv-SE" sz="2400" b="1" i="0" u="none" strike="noStrike" kern="1200" cap="none" spc="0" baseline="0">
                <a:solidFill>
                  <a:srgbClr val="000000"/>
                </a:solidFill>
                <a:uFillTx/>
                <a:latin typeface="Calibri"/>
              </a:rPr>
              <a:t>A </a:t>
            </a:r>
            <a:r>
              <a:rPr lang="sv-SE" sz="1800" b="1" i="0" u="none" strike="noStrike" kern="1200" cap="none" spc="0" baseline="0">
                <a:solidFill>
                  <a:srgbClr val="000000"/>
                </a:solidFill>
                <a:uFillTx/>
                <a:latin typeface="Calibri"/>
              </a:rPr>
              <a:t>L</a:t>
            </a:r>
            <a:r>
              <a:rPr lang="sv-SE" sz="1800" b="0" i="0" u="none" strike="noStrike" kern="1200" cap="none" spc="0" baseline="0">
                <a:solidFill>
                  <a:srgbClr val="000000"/>
                </a:solidFill>
                <a:uFillTx/>
                <a:latin typeface="Calibri"/>
              </a:rPr>
              <a:t>icenced </a:t>
            </a:r>
            <a:r>
              <a:rPr lang="sv-SE" sz="1800" b="1" i="0" u="none" strike="noStrike" kern="1200" cap="none" spc="0" baseline="0">
                <a:solidFill>
                  <a:srgbClr val="000000"/>
                </a:solidFill>
                <a:uFillTx/>
                <a:latin typeface="Calibri"/>
              </a:rPr>
              <a:t>f</a:t>
            </a:r>
            <a:r>
              <a:rPr lang="sv-SE" sz="1800" b="0" i="0" u="none" strike="noStrike" kern="1200" cap="none" spc="0" baseline="0">
                <a:solidFill>
                  <a:srgbClr val="000000"/>
                </a:solidFill>
                <a:uFillTx/>
                <a:latin typeface="Calibri"/>
              </a:rPr>
              <a:t>ootball </a:t>
            </a:r>
            <a:r>
              <a:rPr lang="sv-SE" sz="1800" b="1" i="0" u="none" strike="noStrike" kern="1200" cap="none" spc="0" baseline="0">
                <a:solidFill>
                  <a:srgbClr val="000000"/>
                </a:solidFill>
                <a:uFillTx/>
                <a:latin typeface="Calibri"/>
              </a:rPr>
              <a:t>c</a:t>
            </a:r>
            <a:r>
              <a:rPr lang="sv-SE" sz="1800" b="0" i="0" u="none" strike="noStrike" kern="1200" cap="none" spc="0" baseline="0">
                <a:solidFill>
                  <a:srgbClr val="000000"/>
                </a:solidFill>
                <a:uFillTx/>
                <a:latin typeface="Calibri"/>
              </a:rPr>
              <a:t>oach</a:t>
            </a:r>
            <a:endParaRPr lang="en-SE" sz="1800" b="0" i="0" u="none" strike="noStrike" kern="1200" cap="none" spc="0" baseline="0">
              <a:solidFill>
                <a:srgbClr val="000000"/>
              </a:solidFill>
              <a:uFillTx/>
              <a:latin typeface="Calibri"/>
            </a:endParaRPr>
          </a:p>
        </p:txBody>
      </p:sp>
      <p:pic>
        <p:nvPicPr>
          <p:cNvPr id="18" name="Slika 37">
            <a:extLst>
              <a:ext uri="{FF2B5EF4-FFF2-40B4-BE49-F238E27FC236}">
                <a16:creationId xmlns:a16="http://schemas.microsoft.com/office/drawing/2014/main" id="{00000000-0000-0000-0000-000000000000}"/>
              </a:ext>
            </a:extLst>
          </p:cNvPr>
          <p:cNvPicPr>
            <a:picLocks noChangeAspect="1"/>
          </p:cNvPicPr>
          <p:nvPr/>
        </p:nvPicPr>
        <p:blipFill>
          <a:blip r:embed="rId5"/>
          <a:stretch>
            <a:fillRect/>
          </a:stretch>
        </p:blipFill>
        <p:spPr>
          <a:xfrm>
            <a:off x="1573353" y="819567"/>
            <a:ext cx="1771832" cy="930209"/>
          </a:xfrm>
          <a:prstGeom prst="rect">
            <a:avLst/>
          </a:prstGeom>
          <a:noFill/>
          <a:ln cap="flat">
            <a:noFill/>
          </a:ln>
        </p:spPr>
      </p:pic>
      <p:sp>
        <p:nvSpPr>
          <p:cNvPr id="19" name="TekstniOkvir 18"/>
          <p:cNvSpPr txBox="1"/>
          <p:nvPr/>
        </p:nvSpPr>
        <p:spPr>
          <a:xfrm>
            <a:off x="7389504" y="97520"/>
            <a:ext cx="4802492" cy="138499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Email: </a:t>
            </a:r>
            <a:r>
              <a:rPr lang="sv-SE" sz="1200" b="0" i="0" u="none" strike="noStrike" kern="1200" cap="none" spc="0" baseline="0">
                <a:solidFill>
                  <a:srgbClr val="000000"/>
                </a:solidFill>
                <a:uFillTx/>
                <a:latin typeface="Calibri"/>
                <a:hlinkClick r:id="rId6"/>
              </a:rPr>
              <a:t>jusufzukic1234@gmail.com</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Tel:    </a:t>
            </a:r>
            <a:r>
              <a:rPr lang="sv-SE" sz="1200" b="0" i="0" u="none" strike="noStrike" kern="1200" cap="none" spc="0" baseline="0">
                <a:solidFill>
                  <a:srgbClr val="0070C0"/>
                </a:solidFill>
                <a:uFillTx/>
                <a:latin typeface="Calibri"/>
              </a:rPr>
              <a:t>+46720109626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Twitter: </a:t>
            </a:r>
            <a:r>
              <a:rPr lang="sv-SE" sz="1200" b="0" i="0" u="none" strike="noStrike" kern="1200" cap="none" spc="0" baseline="0">
                <a:solidFill>
                  <a:srgbClr val="000000"/>
                </a:solidFill>
                <a:uFillTx/>
                <a:latin typeface="Calibri"/>
                <a:hlinkClick r:id="rId7"/>
              </a:rPr>
              <a:t>https://twitter.com/JusufZukic?t=MYh5KFrLfAxYeuK_-l0E1A&amp;s=08</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Linkedln</a:t>
            </a:r>
            <a:r>
              <a:rPr lang="sv-SE" sz="1200" b="1" i="0" u="none" strike="noStrike" kern="1200" cap="none" spc="0" baseline="0">
                <a:solidFill>
                  <a:srgbClr val="0070C0"/>
                </a:solidFill>
                <a:uFillTx/>
                <a:latin typeface="Calibri"/>
              </a:rPr>
              <a:t>: https://www.linkedin.com/in/jusuf-zukic-4720b01a7</a:t>
            </a:r>
            <a:endParaRPr lang="en-SE" sz="1400" b="0" i="0" u="none" strike="noStrike" kern="1200" cap="none" spc="0" baseline="0">
              <a:solidFill>
                <a:srgbClr val="0070C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22">
    <p:bg>
      <p:bgPr>
        <a:solidFill>
          <a:srgbClr val="FBE5D6"/>
        </a:solidFill>
        <a:effectLst/>
      </p:bgPr>
    </p:bg>
    <p:spTree>
      <p:nvGrpSpPr>
        <p:cNvPr id="1" name=""/>
        <p:cNvGrpSpPr/>
        <p:nvPr/>
      </p:nvGrpSpPr>
      <p:grpSpPr>
        <a:xfrm>
          <a:off x="0" y="0"/>
          <a:ext cx="0" cy="0"/>
          <a:chOff x="0" y="0"/>
          <a:chExt cx="0" cy="0"/>
        </a:xfrm>
      </p:grpSpPr>
      <p:sp>
        <p:nvSpPr>
          <p:cNvPr id="2" name="Pravokutnik: zaobljeni kutovi 5"/>
          <p:cNvSpPr/>
          <p:nvPr/>
        </p:nvSpPr>
        <p:spPr>
          <a:xfrm>
            <a:off x="0" y="1861736"/>
            <a:ext cx="12126900" cy="48278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DAE3F3"/>
                </a:solidFill>
                <a:uFillTx/>
                <a:latin typeface="Amasis MT Pro" pitchFamily="18"/>
              </a:rPr>
              <a:t>Choaching career summary </a:t>
            </a:r>
            <a:endParaRPr lang="en-SE" sz="2400" b="1" i="0" u="none" strike="noStrike" kern="1200" cap="none" spc="0" baseline="0">
              <a:solidFill>
                <a:srgbClr val="DAE3F3"/>
              </a:solidFill>
              <a:uFillTx/>
              <a:latin typeface="Amasis MT Pro" pitchFamily="18"/>
            </a:endParaRPr>
          </a:p>
        </p:txBody>
      </p:sp>
      <p:sp>
        <p:nvSpPr>
          <p:cNvPr id="3" name="Pravokutnik 6"/>
          <p:cNvSpPr/>
          <p:nvPr/>
        </p:nvSpPr>
        <p:spPr>
          <a:xfrm>
            <a:off x="2035618" y="-62883"/>
            <a:ext cx="4378119" cy="1077218"/>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4400" b="1" i="0" u="none" strike="noStrike" kern="1200" cap="none" spc="0" baseline="0">
                <a:solidFill>
                  <a:srgbClr val="0D0D0D"/>
                </a:solidFill>
                <a:effectLst>
                  <a:outerShdw dist="22860" dir="5400000">
                    <a:srgbClr val="000000"/>
                  </a:outerShdw>
                </a:effectLst>
                <a:uFillTx/>
                <a:latin typeface="Copperplate Gothic Bold" pitchFamily="34"/>
              </a:rPr>
              <a:t>JUSUF ZUKIC</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D0D0D"/>
                </a:solidFill>
                <a:effectLst>
                  <a:outerShdw dist="22860" dir="5400000">
                    <a:srgbClr val="000000"/>
                  </a:outerShdw>
                </a:effectLst>
                <a:uFillTx/>
                <a:latin typeface="Copperplate Gothic Bold" pitchFamily="34"/>
              </a:rPr>
              <a:t>08/09/1983</a:t>
            </a:r>
            <a:endParaRPr lang="hr-HR" sz="2000" b="1" i="0" u="none" strike="noStrike" kern="1200" cap="none" spc="0" baseline="0">
              <a:solidFill>
                <a:srgbClr val="0D0D0D"/>
              </a:solidFill>
              <a:effectLst>
                <a:outerShdw dist="22860" dir="5400000">
                  <a:srgbClr val="000000"/>
                </a:outerShdw>
              </a:effectLst>
              <a:uFillTx/>
              <a:latin typeface="Copperplate Gothic Bold" pitchFamily="34"/>
            </a:endParaRPr>
          </a:p>
        </p:txBody>
      </p:sp>
      <p:sp>
        <p:nvSpPr>
          <p:cNvPr id="4" name="TekstniOkvir 28"/>
          <p:cNvSpPr txBox="1"/>
          <p:nvPr/>
        </p:nvSpPr>
        <p:spPr>
          <a:xfrm>
            <a:off x="766559" y="2593119"/>
            <a:ext cx="6938275" cy="113877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00000"/>
                </a:solidFill>
                <a:uFillTx/>
                <a:latin typeface="Amasis MT Pro" pitchFamily="18"/>
              </a:rPr>
              <a:t>2022-  ”GAIS Göteborg” </a:t>
            </a:r>
            <a:r>
              <a:rPr lang="sv-SE" sz="1600" b="1" i="0" u="none" strike="noStrike" kern="1200" cap="none" spc="0" baseline="0">
                <a:solidFill>
                  <a:srgbClr val="000000"/>
                </a:solidFill>
                <a:uFillTx/>
                <a:latin typeface="Amasis MT Pro" pitchFamily="18"/>
              </a:rPr>
              <a:t>Sweden</a:t>
            </a: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600" b="1" i="0" u="none" strike="noStrike" kern="1200" cap="none" spc="0" baseline="0">
                <a:solidFill>
                  <a:srgbClr val="000000"/>
                </a:solidFill>
                <a:uFillTx/>
                <a:latin typeface="Amasis MT Pro" pitchFamily="18"/>
              </a:rPr>
              <a:t>Head coach in U19</a:t>
            </a: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600" b="1" i="0" u="none" strike="noStrike" kern="1200" cap="none" spc="0" baseline="0">
                <a:solidFill>
                  <a:srgbClr val="000000"/>
                </a:solidFill>
                <a:uFillTx/>
                <a:latin typeface="Amasis MT Pro" pitchFamily="18"/>
              </a:rPr>
              <a:t>Individual coach for academy</a:t>
            </a: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600" b="1" i="0" u="none" strike="noStrike" kern="1200" cap="none" spc="0" baseline="0">
                <a:solidFill>
                  <a:srgbClr val="000000"/>
                </a:solidFill>
                <a:uFillTx/>
                <a:latin typeface="Amasis MT Pro" pitchFamily="18"/>
              </a:rPr>
              <a:t>Development coach for the most talented players in academy</a:t>
            </a:r>
          </a:p>
        </p:txBody>
      </p:sp>
      <p:pic>
        <p:nvPicPr>
          <p:cNvPr id="5" name="Slika 29">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410583" y="2076931"/>
            <a:ext cx="1723735" cy="1714161"/>
          </a:xfrm>
          <a:prstGeom prst="rect">
            <a:avLst/>
          </a:prstGeom>
          <a:noFill/>
          <a:ln cap="flat">
            <a:noFill/>
          </a:ln>
        </p:spPr>
      </p:pic>
      <p:sp>
        <p:nvSpPr>
          <p:cNvPr id="6" name="Pravokutnik: zaobljeni kutovi 30"/>
          <p:cNvSpPr/>
          <p:nvPr/>
        </p:nvSpPr>
        <p:spPr>
          <a:xfrm>
            <a:off x="136017" y="3727423"/>
            <a:ext cx="7326511"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pic>
        <p:nvPicPr>
          <p:cNvPr id="7" name="Slika 34">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37526" y="-90790"/>
            <a:ext cx="2085975" cy="1943100"/>
          </a:xfrm>
          <a:prstGeom prst="rect">
            <a:avLst/>
          </a:prstGeom>
          <a:noFill/>
          <a:ln cap="flat">
            <a:noFill/>
          </a:ln>
        </p:spPr>
      </p:pic>
      <p:sp>
        <p:nvSpPr>
          <p:cNvPr id="8" name="TekstniOkvir 36"/>
          <p:cNvSpPr txBox="1"/>
          <p:nvPr/>
        </p:nvSpPr>
        <p:spPr>
          <a:xfrm>
            <a:off x="2769342" y="1034149"/>
            <a:ext cx="4106661"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UEFA</a:t>
            </a:r>
            <a:r>
              <a:rPr lang="sv-SE" sz="2400" b="0" i="0" u="none" strike="noStrike" kern="1200" cap="none" spc="0" baseline="0">
                <a:solidFill>
                  <a:srgbClr val="000000"/>
                </a:solidFill>
                <a:uFillTx/>
                <a:latin typeface="Calibri"/>
              </a:rPr>
              <a:t> </a:t>
            </a:r>
            <a:r>
              <a:rPr lang="sv-SE" sz="2400" b="1" i="0" u="none" strike="noStrike" kern="1200" cap="none" spc="0" baseline="0">
                <a:solidFill>
                  <a:srgbClr val="000000"/>
                </a:solidFill>
                <a:uFillTx/>
                <a:latin typeface="Calibri"/>
              </a:rPr>
              <a:t>A </a:t>
            </a:r>
            <a:r>
              <a:rPr lang="sv-SE" sz="1800" b="1" i="0" u="none" strike="noStrike" kern="1200" cap="none" spc="0" baseline="0">
                <a:solidFill>
                  <a:srgbClr val="000000"/>
                </a:solidFill>
                <a:uFillTx/>
                <a:latin typeface="Calibri"/>
              </a:rPr>
              <a:t>L</a:t>
            </a:r>
            <a:r>
              <a:rPr lang="sv-SE" sz="1800" b="0" i="0" u="none" strike="noStrike" kern="1200" cap="none" spc="0" baseline="0">
                <a:solidFill>
                  <a:srgbClr val="000000"/>
                </a:solidFill>
                <a:uFillTx/>
                <a:latin typeface="Calibri"/>
              </a:rPr>
              <a:t>icenced </a:t>
            </a:r>
            <a:r>
              <a:rPr lang="sv-SE" sz="1800" b="1" i="0" u="none" strike="noStrike" kern="1200" cap="none" spc="0" baseline="0">
                <a:solidFill>
                  <a:srgbClr val="000000"/>
                </a:solidFill>
                <a:uFillTx/>
                <a:latin typeface="Calibri"/>
              </a:rPr>
              <a:t>f</a:t>
            </a:r>
            <a:r>
              <a:rPr lang="sv-SE" sz="1800" b="0" i="0" u="none" strike="noStrike" kern="1200" cap="none" spc="0" baseline="0">
                <a:solidFill>
                  <a:srgbClr val="000000"/>
                </a:solidFill>
                <a:uFillTx/>
                <a:latin typeface="Calibri"/>
              </a:rPr>
              <a:t>ootball </a:t>
            </a:r>
            <a:r>
              <a:rPr lang="sv-SE" sz="1800" b="1" i="0" u="none" strike="noStrike" kern="1200" cap="none" spc="0" baseline="0">
                <a:solidFill>
                  <a:srgbClr val="000000"/>
                </a:solidFill>
                <a:uFillTx/>
                <a:latin typeface="Calibri"/>
              </a:rPr>
              <a:t>c</a:t>
            </a:r>
            <a:r>
              <a:rPr lang="sv-SE" sz="1800" b="0" i="0" u="none" strike="noStrike" kern="1200" cap="none" spc="0" baseline="0">
                <a:solidFill>
                  <a:srgbClr val="000000"/>
                </a:solidFill>
                <a:uFillTx/>
                <a:latin typeface="Calibri"/>
              </a:rPr>
              <a:t>oach</a:t>
            </a:r>
            <a:endParaRPr lang="en-SE" sz="1800" b="0" i="0" u="none" strike="noStrike" kern="1200" cap="none" spc="0" baseline="0">
              <a:solidFill>
                <a:srgbClr val="000000"/>
              </a:solidFill>
              <a:uFillTx/>
              <a:latin typeface="Calibri"/>
            </a:endParaRPr>
          </a:p>
        </p:txBody>
      </p:sp>
      <p:pic>
        <p:nvPicPr>
          <p:cNvPr id="9" name="Slika 37">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1573353" y="819567"/>
            <a:ext cx="1771832" cy="930209"/>
          </a:xfrm>
          <a:prstGeom prst="rect">
            <a:avLst/>
          </a:prstGeom>
          <a:noFill/>
          <a:ln cap="flat">
            <a:noFill/>
          </a:ln>
        </p:spPr>
      </p:pic>
      <p:sp>
        <p:nvSpPr>
          <p:cNvPr id="10" name="TekstniOkvir 18"/>
          <p:cNvSpPr txBox="1"/>
          <p:nvPr/>
        </p:nvSpPr>
        <p:spPr>
          <a:xfrm>
            <a:off x="7389504" y="97520"/>
            <a:ext cx="4802492" cy="138499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Email: </a:t>
            </a:r>
            <a:r>
              <a:rPr lang="sv-SE" sz="1200" b="0" i="0" u="none" strike="noStrike" kern="1200" cap="none" spc="0" baseline="0">
                <a:solidFill>
                  <a:srgbClr val="000000"/>
                </a:solidFill>
                <a:uFillTx/>
                <a:latin typeface="Calibri"/>
                <a:hlinkClick r:id="rId5"/>
              </a:rPr>
              <a:t>jusufzukic1234@gmail.com</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Tel:    </a:t>
            </a:r>
            <a:r>
              <a:rPr lang="sv-SE" sz="1200" b="0" i="0" u="none" strike="noStrike" kern="1200" cap="none" spc="0" baseline="0">
                <a:solidFill>
                  <a:srgbClr val="0070C0"/>
                </a:solidFill>
                <a:uFillTx/>
                <a:latin typeface="Calibri"/>
              </a:rPr>
              <a:t>+46720109626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Twitter: </a:t>
            </a:r>
            <a:r>
              <a:rPr lang="sv-SE" sz="1200" b="0" i="0" u="none" strike="noStrike" kern="1200" cap="none" spc="0" baseline="0">
                <a:solidFill>
                  <a:srgbClr val="000000"/>
                </a:solidFill>
                <a:uFillTx/>
                <a:latin typeface="Calibri"/>
                <a:hlinkClick r:id="rId6"/>
              </a:rPr>
              <a:t>https://twitter.com/JusufZukic?t=MYh5KFrLfAxYeuK_-l0E1A&amp;s=08</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Linkedln</a:t>
            </a:r>
            <a:r>
              <a:rPr lang="sv-SE" sz="1200" b="1" i="0" u="none" strike="noStrike" kern="1200" cap="none" spc="0" baseline="0">
                <a:solidFill>
                  <a:srgbClr val="0070C0"/>
                </a:solidFill>
                <a:uFillTx/>
                <a:latin typeface="Calibri"/>
              </a:rPr>
              <a:t>: https://www.linkedin.com/in/jusuf-zukic-4720b01a7</a:t>
            </a:r>
            <a:endParaRPr lang="en-SE" sz="1400" b="0" i="0" u="none" strike="noStrike" kern="1200" cap="none" spc="0" baseline="0">
              <a:solidFill>
                <a:srgbClr val="0070C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5">
    <p:bg>
      <p:bgPr>
        <a:solidFill>
          <a:srgbClr val="FBE5D6"/>
        </a:solidFill>
        <a:effectLst/>
      </p:bgPr>
    </p:bg>
    <p:spTree>
      <p:nvGrpSpPr>
        <p:cNvPr id="1" name=""/>
        <p:cNvGrpSpPr/>
        <p:nvPr/>
      </p:nvGrpSpPr>
      <p:grpSpPr>
        <a:xfrm>
          <a:off x="0" y="0"/>
          <a:ext cx="0" cy="0"/>
          <a:chOff x="0" y="0"/>
          <a:chExt cx="0" cy="0"/>
        </a:xfrm>
      </p:grpSpPr>
      <p:sp>
        <p:nvSpPr>
          <p:cNvPr id="2" name="TekstniOkvir 34"/>
          <p:cNvSpPr txBox="1"/>
          <p:nvPr/>
        </p:nvSpPr>
        <p:spPr>
          <a:xfrm>
            <a:off x="679563" y="4206020"/>
            <a:ext cx="7427040" cy="1015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00000"/>
                </a:solidFill>
                <a:uFillTx/>
                <a:latin typeface="Amasis MT Pro" pitchFamily="18"/>
              </a:rPr>
              <a:t>2018  UEFA ”B”</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00000"/>
                </a:solidFill>
                <a:uFillTx/>
                <a:latin typeface="Amasis MT Pro" pitchFamily="18"/>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00000"/>
                </a:solidFill>
                <a:uFillTx/>
                <a:latin typeface="Amasis MT Pro" pitchFamily="18"/>
              </a:rPr>
              <a:t>      Sweden football federation</a:t>
            </a:r>
            <a:endParaRPr lang="sv-SE" sz="1600" b="1" i="0" u="none" strike="noStrike" kern="1200" cap="none" spc="0" baseline="0">
              <a:solidFill>
                <a:srgbClr val="000000"/>
              </a:solidFill>
              <a:uFillTx/>
              <a:latin typeface="Amasis MT Pro" pitchFamily="18"/>
            </a:endParaRPr>
          </a:p>
        </p:txBody>
      </p:sp>
      <p:sp>
        <p:nvSpPr>
          <p:cNvPr id="3" name="Pravokutnik: zaobljeni kutovi 5"/>
          <p:cNvSpPr/>
          <p:nvPr/>
        </p:nvSpPr>
        <p:spPr>
          <a:xfrm>
            <a:off x="0" y="1861736"/>
            <a:ext cx="12126900" cy="48278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DAE3F3"/>
                </a:solidFill>
                <a:uFillTx/>
                <a:latin typeface="Amasis MT Pro" pitchFamily="18"/>
              </a:rPr>
              <a:t>Choaching qualifications </a:t>
            </a:r>
            <a:endParaRPr lang="en-SE" sz="2400" b="1" i="0" u="none" strike="noStrike" kern="1200" cap="none" spc="0" baseline="0">
              <a:solidFill>
                <a:srgbClr val="DAE3F3"/>
              </a:solidFill>
              <a:uFillTx/>
              <a:latin typeface="Amasis MT Pro" pitchFamily="18"/>
            </a:endParaRPr>
          </a:p>
        </p:txBody>
      </p:sp>
      <p:sp>
        <p:nvSpPr>
          <p:cNvPr id="4" name="Pravokutnik 6"/>
          <p:cNvSpPr/>
          <p:nvPr/>
        </p:nvSpPr>
        <p:spPr>
          <a:xfrm>
            <a:off x="2035618" y="-62883"/>
            <a:ext cx="4378119" cy="1077218"/>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4400" b="1" i="0" u="none" strike="noStrike" kern="1200" cap="none" spc="0" baseline="0">
                <a:solidFill>
                  <a:srgbClr val="0D0D0D"/>
                </a:solidFill>
                <a:effectLst>
                  <a:outerShdw dist="22860" dir="5400000">
                    <a:srgbClr val="000000"/>
                  </a:outerShdw>
                </a:effectLst>
                <a:uFillTx/>
                <a:latin typeface="Copperplate Gothic Bold" pitchFamily="34"/>
              </a:rPr>
              <a:t>JUSUF ZUKIC</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D0D0D"/>
                </a:solidFill>
                <a:effectLst>
                  <a:outerShdw dist="22860" dir="5400000">
                    <a:srgbClr val="000000"/>
                  </a:outerShdw>
                </a:effectLst>
                <a:uFillTx/>
                <a:latin typeface="Copperplate Gothic Bold" pitchFamily="34"/>
              </a:rPr>
              <a:t>08/09/1983</a:t>
            </a:r>
            <a:endParaRPr lang="hr-HR" sz="2000" b="1" i="0" u="none" strike="noStrike" kern="1200" cap="none" spc="0" baseline="0">
              <a:solidFill>
                <a:srgbClr val="0D0D0D"/>
              </a:solidFill>
              <a:effectLst>
                <a:outerShdw dist="22860" dir="5400000">
                  <a:srgbClr val="000000"/>
                </a:outerShdw>
              </a:effectLst>
              <a:uFillTx/>
              <a:latin typeface="Copperplate Gothic Bold" pitchFamily="34"/>
            </a:endParaRPr>
          </a:p>
        </p:txBody>
      </p:sp>
      <p:sp>
        <p:nvSpPr>
          <p:cNvPr id="5" name="TekstniOkvir 18"/>
          <p:cNvSpPr txBox="1"/>
          <p:nvPr/>
        </p:nvSpPr>
        <p:spPr>
          <a:xfrm>
            <a:off x="758165" y="5596146"/>
            <a:ext cx="7427040"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00000"/>
                </a:solidFill>
                <a:uFillTx/>
                <a:latin typeface="Amasis MT Pro" pitchFamily="18"/>
              </a:rPr>
              <a:t>2010  National coaching licence Bosnia and Herzegovina</a:t>
            </a:r>
            <a:endParaRPr lang="sv-SE" sz="1600" b="1" i="0" u="none" strike="noStrike" kern="1200" cap="none" spc="0" baseline="0">
              <a:solidFill>
                <a:srgbClr val="000000"/>
              </a:solidFill>
              <a:uFillTx/>
              <a:latin typeface="Amasis MT Pro" pitchFamily="18"/>
            </a:endParaRPr>
          </a:p>
        </p:txBody>
      </p:sp>
      <p:pic>
        <p:nvPicPr>
          <p:cNvPr id="6" name="Slika 2" descr="Slika na kojoj se prikazuje tekst&#10;&#10;Opis je automatski generiran">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77923" y="5407597"/>
            <a:ext cx="1123395" cy="722183"/>
          </a:xfrm>
          <a:prstGeom prst="rect">
            <a:avLst/>
          </a:prstGeom>
          <a:noFill/>
          <a:ln cap="flat">
            <a:noFill/>
          </a:ln>
        </p:spPr>
      </p:pic>
      <p:pic>
        <p:nvPicPr>
          <p:cNvPr id="7" name="Slika 25">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488408" y="3864272"/>
            <a:ext cx="1771832" cy="930209"/>
          </a:xfrm>
          <a:prstGeom prst="rect">
            <a:avLst/>
          </a:prstGeom>
          <a:noFill/>
          <a:ln cap="flat">
            <a:noFill/>
          </a:ln>
        </p:spPr>
      </p:pic>
      <p:pic>
        <p:nvPicPr>
          <p:cNvPr id="8" name="Slika 13">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864647" y="4678189"/>
            <a:ext cx="281635" cy="451887"/>
          </a:xfrm>
          <a:prstGeom prst="rect">
            <a:avLst/>
          </a:prstGeom>
          <a:noFill/>
          <a:ln cap="flat">
            <a:noFill/>
          </a:ln>
        </p:spPr>
      </p:pic>
      <p:sp>
        <p:nvSpPr>
          <p:cNvPr id="9" name="TekstniOkvir 34"/>
          <p:cNvSpPr txBox="1"/>
          <p:nvPr/>
        </p:nvSpPr>
        <p:spPr>
          <a:xfrm>
            <a:off x="679563" y="2734083"/>
            <a:ext cx="7427040" cy="1015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00000"/>
                </a:solidFill>
                <a:uFillTx/>
                <a:latin typeface="Amasis MT Pro" pitchFamily="18"/>
              </a:rPr>
              <a:t>2021  UEFA ”A”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00000"/>
                </a:solidFill>
                <a:uFillTx/>
                <a:latin typeface="Amasis MT Pro" pitchFamily="18"/>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00000"/>
                </a:solidFill>
                <a:uFillTx/>
                <a:latin typeface="Amasis MT Pro" pitchFamily="18"/>
              </a:rPr>
              <a:t>      Sweden football federation</a:t>
            </a:r>
            <a:endParaRPr lang="sv-SE" sz="1600" b="1" i="0" u="none" strike="noStrike" kern="1200" cap="none" spc="0" baseline="0">
              <a:solidFill>
                <a:srgbClr val="000000"/>
              </a:solidFill>
              <a:uFillTx/>
              <a:latin typeface="Amasis MT Pro" pitchFamily="18"/>
            </a:endParaRPr>
          </a:p>
        </p:txBody>
      </p:sp>
      <p:pic>
        <p:nvPicPr>
          <p:cNvPr id="10" name="Slika 35">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820381" y="3216530"/>
            <a:ext cx="281635" cy="451887"/>
          </a:xfrm>
          <a:prstGeom prst="rect">
            <a:avLst/>
          </a:prstGeom>
          <a:noFill/>
          <a:ln cap="flat">
            <a:noFill/>
          </a:ln>
        </p:spPr>
      </p:pic>
      <p:pic>
        <p:nvPicPr>
          <p:cNvPr id="11" name="Slika 36">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488408" y="2487954"/>
            <a:ext cx="1771832" cy="930209"/>
          </a:xfrm>
          <a:prstGeom prst="rect">
            <a:avLst/>
          </a:prstGeom>
          <a:noFill/>
          <a:ln cap="flat">
            <a:noFill/>
          </a:ln>
        </p:spPr>
      </p:pic>
      <p:sp>
        <p:nvSpPr>
          <p:cNvPr id="12" name="Pravokutnik: zaobljeni kutovi 37"/>
          <p:cNvSpPr/>
          <p:nvPr/>
        </p:nvSpPr>
        <p:spPr>
          <a:xfrm>
            <a:off x="136017" y="3727423"/>
            <a:ext cx="7326511"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
        <p:nvSpPr>
          <p:cNvPr id="13" name="Pravokutnik: zaobljeni kutovi 38"/>
          <p:cNvSpPr/>
          <p:nvPr/>
        </p:nvSpPr>
        <p:spPr>
          <a:xfrm>
            <a:off x="136017" y="5172934"/>
            <a:ext cx="7326511"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
        <p:nvSpPr>
          <p:cNvPr id="14" name="Pravokutnik: zaobljeni kutovi 39"/>
          <p:cNvSpPr/>
          <p:nvPr/>
        </p:nvSpPr>
        <p:spPr>
          <a:xfrm>
            <a:off x="136017" y="6533863"/>
            <a:ext cx="7326511"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pic>
        <p:nvPicPr>
          <p:cNvPr id="15" name="Slika 34">
            <a:extLst>
              <a:ext uri="{FF2B5EF4-FFF2-40B4-BE49-F238E27FC236}">
                <a16:creationId xmlns:a16="http://schemas.microsoft.com/office/drawing/2014/main" id="{00000000-0000-0000-0000-000000000000}"/>
              </a:ext>
            </a:extLst>
          </p:cNvPr>
          <p:cNvPicPr>
            <a:picLocks noChangeAspect="1"/>
          </p:cNvPicPr>
          <p:nvPr/>
        </p:nvPicPr>
        <p:blipFill>
          <a:blip r:embed="rId5"/>
          <a:stretch>
            <a:fillRect/>
          </a:stretch>
        </p:blipFill>
        <p:spPr>
          <a:xfrm>
            <a:off x="-37526" y="-90790"/>
            <a:ext cx="2085975" cy="1943100"/>
          </a:xfrm>
          <a:prstGeom prst="rect">
            <a:avLst/>
          </a:prstGeom>
          <a:noFill/>
          <a:ln cap="flat">
            <a:noFill/>
          </a:ln>
        </p:spPr>
      </p:pic>
      <p:pic>
        <p:nvPicPr>
          <p:cNvPr id="16" name="Slika 37">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573353" y="819567"/>
            <a:ext cx="1771832" cy="930209"/>
          </a:xfrm>
          <a:prstGeom prst="rect">
            <a:avLst/>
          </a:prstGeom>
          <a:noFill/>
          <a:ln cap="flat">
            <a:noFill/>
          </a:ln>
        </p:spPr>
      </p:pic>
      <p:sp>
        <p:nvSpPr>
          <p:cNvPr id="17" name="TekstniOkvir 36"/>
          <p:cNvSpPr txBox="1"/>
          <p:nvPr/>
        </p:nvSpPr>
        <p:spPr>
          <a:xfrm>
            <a:off x="2769342" y="1034149"/>
            <a:ext cx="4106661"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UEFA</a:t>
            </a:r>
            <a:r>
              <a:rPr lang="sv-SE" sz="2400" b="0" i="0" u="none" strike="noStrike" kern="1200" cap="none" spc="0" baseline="0">
                <a:solidFill>
                  <a:srgbClr val="000000"/>
                </a:solidFill>
                <a:uFillTx/>
                <a:latin typeface="Calibri"/>
              </a:rPr>
              <a:t> </a:t>
            </a:r>
            <a:r>
              <a:rPr lang="sv-SE" sz="2400" b="1" i="0" u="none" strike="noStrike" kern="1200" cap="none" spc="0" baseline="0">
                <a:solidFill>
                  <a:srgbClr val="000000"/>
                </a:solidFill>
                <a:uFillTx/>
                <a:latin typeface="Calibri"/>
              </a:rPr>
              <a:t>A</a:t>
            </a:r>
            <a:r>
              <a:rPr lang="sv-SE" sz="2400" b="0" i="0" u="none" strike="noStrike" kern="1200" cap="none" spc="0" baseline="0">
                <a:solidFill>
                  <a:srgbClr val="000000"/>
                </a:solidFill>
                <a:uFillTx/>
                <a:latin typeface="Calibri"/>
              </a:rPr>
              <a:t> </a:t>
            </a:r>
            <a:r>
              <a:rPr lang="sv-SE" sz="1800" b="1" i="0" u="none" strike="noStrike" kern="1200" cap="none" spc="0" baseline="0">
                <a:solidFill>
                  <a:srgbClr val="000000"/>
                </a:solidFill>
                <a:uFillTx/>
                <a:latin typeface="Calibri"/>
              </a:rPr>
              <a:t>L</a:t>
            </a:r>
            <a:r>
              <a:rPr lang="sv-SE" sz="1800" b="0" i="0" u="none" strike="noStrike" kern="1200" cap="none" spc="0" baseline="0">
                <a:solidFill>
                  <a:srgbClr val="000000"/>
                </a:solidFill>
                <a:uFillTx/>
                <a:latin typeface="Calibri"/>
              </a:rPr>
              <a:t>icenced </a:t>
            </a:r>
            <a:r>
              <a:rPr lang="sv-SE" sz="1800" b="1" i="0" u="none" strike="noStrike" kern="1200" cap="none" spc="0" baseline="0">
                <a:solidFill>
                  <a:srgbClr val="000000"/>
                </a:solidFill>
                <a:uFillTx/>
                <a:latin typeface="Calibri"/>
              </a:rPr>
              <a:t>f</a:t>
            </a:r>
            <a:r>
              <a:rPr lang="sv-SE" sz="1800" b="0" i="0" u="none" strike="noStrike" kern="1200" cap="none" spc="0" baseline="0">
                <a:solidFill>
                  <a:srgbClr val="000000"/>
                </a:solidFill>
                <a:uFillTx/>
                <a:latin typeface="Calibri"/>
              </a:rPr>
              <a:t>ootball </a:t>
            </a:r>
            <a:r>
              <a:rPr lang="sv-SE" sz="1800" b="1" i="0" u="none" strike="noStrike" kern="1200" cap="none" spc="0" baseline="0">
                <a:solidFill>
                  <a:srgbClr val="000000"/>
                </a:solidFill>
                <a:uFillTx/>
                <a:latin typeface="Calibri"/>
              </a:rPr>
              <a:t>c</a:t>
            </a:r>
            <a:r>
              <a:rPr lang="sv-SE" sz="1800" b="0" i="0" u="none" strike="noStrike" kern="1200" cap="none" spc="0" baseline="0">
                <a:solidFill>
                  <a:srgbClr val="000000"/>
                </a:solidFill>
                <a:uFillTx/>
                <a:latin typeface="Calibri"/>
              </a:rPr>
              <a:t>oach</a:t>
            </a:r>
            <a:endParaRPr lang="en-SE" sz="1800" b="0" i="0" u="none" strike="noStrike" kern="1200" cap="none" spc="0" baseline="0">
              <a:solidFill>
                <a:srgbClr val="000000"/>
              </a:solidFill>
              <a:uFillTx/>
              <a:latin typeface="Calibri"/>
            </a:endParaRPr>
          </a:p>
        </p:txBody>
      </p:sp>
      <p:sp>
        <p:nvSpPr>
          <p:cNvPr id="18" name="TekstniOkvir 17"/>
          <p:cNvSpPr txBox="1"/>
          <p:nvPr/>
        </p:nvSpPr>
        <p:spPr>
          <a:xfrm>
            <a:off x="7389504" y="97520"/>
            <a:ext cx="4802492" cy="138499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Email: </a:t>
            </a:r>
            <a:r>
              <a:rPr lang="sv-SE" sz="1200" b="0" i="0" u="none" strike="noStrike" kern="1200" cap="none" spc="0" baseline="0">
                <a:solidFill>
                  <a:srgbClr val="000000"/>
                </a:solidFill>
                <a:uFillTx/>
                <a:latin typeface="Calibri"/>
                <a:hlinkClick r:id="rId6"/>
              </a:rPr>
              <a:t>jusufzukic1234@gmail.com</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Tel:    </a:t>
            </a:r>
            <a:r>
              <a:rPr lang="sv-SE" sz="1200" b="0" i="0" u="none" strike="noStrike" kern="1200" cap="none" spc="0" baseline="0">
                <a:solidFill>
                  <a:srgbClr val="0070C0"/>
                </a:solidFill>
                <a:uFillTx/>
                <a:latin typeface="Calibri"/>
              </a:rPr>
              <a:t>+46720109626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Twitter: </a:t>
            </a:r>
            <a:r>
              <a:rPr lang="sv-SE" sz="1200" b="0" i="0" u="none" strike="noStrike" kern="1200" cap="none" spc="0" baseline="0">
                <a:solidFill>
                  <a:srgbClr val="000000"/>
                </a:solidFill>
                <a:uFillTx/>
                <a:latin typeface="Calibri"/>
                <a:hlinkClick r:id="rId7"/>
              </a:rPr>
              <a:t>https://twitter.com/JusufZukic?t=MYh5KFrLfAxYeuK_-l0E1A&amp;s=08</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Linkedln</a:t>
            </a:r>
            <a:r>
              <a:rPr lang="sv-SE" sz="1200" b="1" i="0" u="none" strike="noStrike" kern="1200" cap="none" spc="0" baseline="0">
                <a:solidFill>
                  <a:srgbClr val="0070C0"/>
                </a:solidFill>
                <a:uFillTx/>
                <a:latin typeface="Calibri"/>
              </a:rPr>
              <a:t>: https://www.linkedin.com/in/jusuf-zukic-4720b01a7</a:t>
            </a:r>
            <a:endParaRPr lang="en-SE" sz="1400" b="0" i="0" u="none" strike="noStrike" kern="1200" cap="none" spc="0" baseline="0">
              <a:solidFill>
                <a:srgbClr val="0070C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9">
    <p:bg>
      <p:bgPr>
        <a:solidFill>
          <a:srgbClr val="FBE5D6"/>
        </a:solidFill>
        <a:effectLst/>
      </p:bgPr>
    </p:bg>
    <p:spTree>
      <p:nvGrpSpPr>
        <p:cNvPr id="1" name=""/>
        <p:cNvGrpSpPr/>
        <p:nvPr/>
      </p:nvGrpSpPr>
      <p:grpSpPr>
        <a:xfrm>
          <a:off x="0" y="0"/>
          <a:ext cx="0" cy="0"/>
          <a:chOff x="0" y="0"/>
          <a:chExt cx="0" cy="0"/>
        </a:xfrm>
      </p:grpSpPr>
      <p:sp>
        <p:nvSpPr>
          <p:cNvPr id="2" name="Pravokutnik: zaobljeni kutovi 5"/>
          <p:cNvSpPr/>
          <p:nvPr/>
        </p:nvSpPr>
        <p:spPr>
          <a:xfrm>
            <a:off x="0" y="1861736"/>
            <a:ext cx="12126900" cy="48278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0" cap="none" spc="0" baseline="0">
                <a:solidFill>
                  <a:srgbClr val="DAE3F3"/>
                </a:solidFill>
                <a:uFillTx/>
                <a:latin typeface="Amasis MT Pro" pitchFamily="18"/>
              </a:rPr>
              <a:t>Coaching skils</a:t>
            </a:r>
            <a:r>
              <a:rPr lang="sv-SE" sz="2400" b="1" i="0" u="none" strike="noStrike" kern="1200" cap="none" spc="0" baseline="0">
                <a:solidFill>
                  <a:srgbClr val="DAE3F3"/>
                </a:solidFill>
                <a:uFillTx/>
                <a:latin typeface="Amasis MT Pro" pitchFamily="18"/>
              </a:rPr>
              <a:t> </a:t>
            </a:r>
            <a:endParaRPr lang="en-SE" sz="2400" b="1" i="0" u="none" strike="noStrike" kern="1200" cap="none" spc="0" baseline="0">
              <a:solidFill>
                <a:srgbClr val="DAE3F3"/>
              </a:solidFill>
              <a:uFillTx/>
              <a:latin typeface="Amasis MT Pro" pitchFamily="18"/>
            </a:endParaRPr>
          </a:p>
        </p:txBody>
      </p:sp>
      <p:sp>
        <p:nvSpPr>
          <p:cNvPr id="3" name="Pravokutnik 6"/>
          <p:cNvSpPr/>
          <p:nvPr/>
        </p:nvSpPr>
        <p:spPr>
          <a:xfrm>
            <a:off x="2035618" y="-62883"/>
            <a:ext cx="4378119" cy="1077218"/>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4400" b="1" i="0" u="none" strike="noStrike" kern="1200" cap="none" spc="0" baseline="0">
                <a:solidFill>
                  <a:srgbClr val="0D0D0D"/>
                </a:solidFill>
                <a:effectLst>
                  <a:outerShdw dist="22860" dir="5400000">
                    <a:srgbClr val="000000"/>
                  </a:outerShdw>
                </a:effectLst>
                <a:uFillTx/>
                <a:latin typeface="Copperplate Gothic Bold" pitchFamily="34"/>
              </a:rPr>
              <a:t>JUSUF ZUKIC</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D0D0D"/>
                </a:solidFill>
                <a:effectLst>
                  <a:outerShdw dist="22860" dir="5400000">
                    <a:srgbClr val="000000"/>
                  </a:outerShdw>
                </a:effectLst>
                <a:uFillTx/>
                <a:latin typeface="Copperplate Gothic Bold" pitchFamily="34"/>
              </a:rPr>
              <a:t>08/09/1983</a:t>
            </a:r>
            <a:endParaRPr lang="hr-HR" sz="2000" b="1" i="0" u="none" strike="noStrike" kern="1200" cap="none" spc="0" baseline="0">
              <a:solidFill>
                <a:srgbClr val="0D0D0D"/>
              </a:solidFill>
              <a:effectLst>
                <a:outerShdw dist="22860" dir="5400000">
                  <a:srgbClr val="000000"/>
                </a:outerShdw>
              </a:effectLst>
              <a:uFillTx/>
              <a:latin typeface="Copperplate Gothic Bold" pitchFamily="34"/>
            </a:endParaRPr>
          </a:p>
        </p:txBody>
      </p:sp>
      <p:pic>
        <p:nvPicPr>
          <p:cNvPr id="4" name="Slika 34">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37526" y="-90790"/>
            <a:ext cx="2085975" cy="1943100"/>
          </a:xfrm>
          <a:prstGeom prst="rect">
            <a:avLst/>
          </a:prstGeom>
          <a:noFill/>
          <a:ln cap="flat">
            <a:noFill/>
          </a:ln>
        </p:spPr>
      </p:pic>
      <p:pic>
        <p:nvPicPr>
          <p:cNvPr id="5" name="Slika 37">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573353" y="819567"/>
            <a:ext cx="1771832" cy="930209"/>
          </a:xfrm>
          <a:prstGeom prst="rect">
            <a:avLst/>
          </a:prstGeom>
          <a:noFill/>
          <a:ln cap="flat">
            <a:noFill/>
          </a:ln>
        </p:spPr>
      </p:pic>
      <p:sp>
        <p:nvSpPr>
          <p:cNvPr id="6" name="TekstniOkvir 36"/>
          <p:cNvSpPr txBox="1"/>
          <p:nvPr/>
        </p:nvSpPr>
        <p:spPr>
          <a:xfrm>
            <a:off x="2769342" y="1034149"/>
            <a:ext cx="4106661"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UEFA</a:t>
            </a:r>
            <a:r>
              <a:rPr lang="sv-SE" sz="2400" b="0" i="0" u="none" strike="noStrike" kern="1200" cap="none" spc="0" baseline="0">
                <a:solidFill>
                  <a:srgbClr val="000000"/>
                </a:solidFill>
                <a:uFillTx/>
                <a:latin typeface="Calibri"/>
              </a:rPr>
              <a:t> </a:t>
            </a:r>
            <a:r>
              <a:rPr lang="sv-SE" sz="2400" b="1" i="0" u="none" strike="noStrike" kern="1200" cap="none" spc="0" baseline="0">
                <a:solidFill>
                  <a:srgbClr val="000000"/>
                </a:solidFill>
                <a:uFillTx/>
                <a:latin typeface="Calibri"/>
              </a:rPr>
              <a:t>A</a:t>
            </a:r>
            <a:r>
              <a:rPr lang="sv-SE" sz="2400" b="0" i="0" u="none" strike="noStrike" kern="1200" cap="none" spc="0" baseline="0">
                <a:solidFill>
                  <a:srgbClr val="000000"/>
                </a:solidFill>
                <a:uFillTx/>
                <a:latin typeface="Calibri"/>
              </a:rPr>
              <a:t> </a:t>
            </a:r>
            <a:r>
              <a:rPr lang="sv-SE" sz="1800" b="1" i="0" u="none" strike="noStrike" kern="1200" cap="none" spc="0" baseline="0">
                <a:solidFill>
                  <a:srgbClr val="000000"/>
                </a:solidFill>
                <a:uFillTx/>
                <a:latin typeface="Calibri"/>
              </a:rPr>
              <a:t>L</a:t>
            </a:r>
            <a:r>
              <a:rPr lang="sv-SE" sz="1800" b="0" i="0" u="none" strike="noStrike" kern="1200" cap="none" spc="0" baseline="0">
                <a:solidFill>
                  <a:srgbClr val="000000"/>
                </a:solidFill>
                <a:uFillTx/>
                <a:latin typeface="Calibri"/>
              </a:rPr>
              <a:t>icenced </a:t>
            </a:r>
            <a:r>
              <a:rPr lang="sv-SE" sz="1800" b="1" i="0" u="none" strike="noStrike" kern="1200" cap="none" spc="0" baseline="0">
                <a:solidFill>
                  <a:srgbClr val="000000"/>
                </a:solidFill>
                <a:uFillTx/>
                <a:latin typeface="Calibri"/>
              </a:rPr>
              <a:t>f</a:t>
            </a:r>
            <a:r>
              <a:rPr lang="sv-SE" sz="1800" b="0" i="0" u="none" strike="noStrike" kern="1200" cap="none" spc="0" baseline="0">
                <a:solidFill>
                  <a:srgbClr val="000000"/>
                </a:solidFill>
                <a:uFillTx/>
                <a:latin typeface="Calibri"/>
              </a:rPr>
              <a:t>ootball </a:t>
            </a:r>
            <a:r>
              <a:rPr lang="sv-SE" sz="1800" b="1" i="0" u="none" strike="noStrike" kern="1200" cap="none" spc="0" baseline="0">
                <a:solidFill>
                  <a:srgbClr val="000000"/>
                </a:solidFill>
                <a:uFillTx/>
                <a:latin typeface="Calibri"/>
              </a:rPr>
              <a:t>c</a:t>
            </a:r>
            <a:r>
              <a:rPr lang="sv-SE" sz="1800" b="0" i="0" u="none" strike="noStrike" kern="1200" cap="none" spc="0" baseline="0">
                <a:solidFill>
                  <a:srgbClr val="000000"/>
                </a:solidFill>
                <a:uFillTx/>
                <a:latin typeface="Calibri"/>
              </a:rPr>
              <a:t>oach</a:t>
            </a:r>
            <a:endParaRPr lang="en-SE" sz="1800" b="0" i="0" u="none" strike="noStrike" kern="1200" cap="none" spc="0" baseline="0">
              <a:solidFill>
                <a:srgbClr val="000000"/>
              </a:solidFill>
              <a:uFillTx/>
              <a:latin typeface="Calibri"/>
            </a:endParaRPr>
          </a:p>
        </p:txBody>
      </p:sp>
      <p:sp>
        <p:nvSpPr>
          <p:cNvPr id="7" name="TekstniOkvir 17"/>
          <p:cNvSpPr txBox="1"/>
          <p:nvPr/>
        </p:nvSpPr>
        <p:spPr>
          <a:xfrm>
            <a:off x="7389504" y="97520"/>
            <a:ext cx="4802492" cy="138499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Email: </a:t>
            </a:r>
            <a:r>
              <a:rPr lang="sv-SE" sz="1200" b="0" i="0" u="none" strike="noStrike" kern="1200" cap="none" spc="0" baseline="0">
                <a:solidFill>
                  <a:srgbClr val="000000"/>
                </a:solidFill>
                <a:uFillTx/>
                <a:latin typeface="Calibri"/>
                <a:hlinkClick r:id="rId4"/>
              </a:rPr>
              <a:t>jusufzukic1234@gmail.com</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Tel:    </a:t>
            </a:r>
            <a:r>
              <a:rPr lang="sv-SE" sz="1200" b="0" i="0" u="none" strike="noStrike" kern="1200" cap="none" spc="0" baseline="0">
                <a:solidFill>
                  <a:srgbClr val="0070C0"/>
                </a:solidFill>
                <a:uFillTx/>
                <a:latin typeface="Calibri"/>
              </a:rPr>
              <a:t>+46720109626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Twitter: </a:t>
            </a:r>
            <a:r>
              <a:rPr lang="sv-SE" sz="1200" b="0" i="0" u="none" strike="noStrike" kern="1200" cap="none" spc="0" baseline="0">
                <a:solidFill>
                  <a:srgbClr val="000000"/>
                </a:solidFill>
                <a:uFillTx/>
                <a:latin typeface="Calibri"/>
                <a:hlinkClick r:id="rId5"/>
              </a:rPr>
              <a:t>https://twitter.com/JusufZukic?t=MYh5KFrLfAxYeuK_-l0E1A&amp;s=08</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Linkedln</a:t>
            </a:r>
            <a:r>
              <a:rPr lang="sv-SE" sz="1200" b="1" i="0" u="none" strike="noStrike" kern="1200" cap="none" spc="0" baseline="0">
                <a:solidFill>
                  <a:srgbClr val="0070C0"/>
                </a:solidFill>
                <a:uFillTx/>
                <a:latin typeface="Calibri"/>
              </a:rPr>
              <a:t>: https://www.linkedin.com/in/jusuf-zukic-4720b01a7</a:t>
            </a:r>
            <a:endParaRPr lang="en-SE" sz="1400" b="0" i="0" u="none" strike="noStrike" kern="1200" cap="none" spc="0" baseline="0">
              <a:solidFill>
                <a:srgbClr val="0070C0"/>
              </a:solidFill>
              <a:uFillTx/>
              <a:latin typeface="Calibri"/>
            </a:endParaRPr>
          </a:p>
        </p:txBody>
      </p:sp>
      <p:sp>
        <p:nvSpPr>
          <p:cNvPr id="8" name="TekstniOkvir 18"/>
          <p:cNvSpPr txBox="1"/>
          <p:nvPr/>
        </p:nvSpPr>
        <p:spPr>
          <a:xfrm>
            <a:off x="367643" y="2799764"/>
            <a:ext cx="7296345" cy="4247314"/>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orbel Light" pitchFamily="34"/>
              </a:rPr>
              <a:t>Communication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800" b="1" i="0" u="none" strike="noStrike" kern="1200" cap="none" spc="0" baseline="0">
                <a:solidFill>
                  <a:srgbClr val="000000"/>
                </a:solidFill>
                <a:uFillTx/>
                <a:latin typeface="Corbel Light" pitchFamily="34"/>
              </a:rPr>
              <a:t>Leadership</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800" b="1" i="0" u="none" strike="noStrike" kern="1200" cap="none" spc="0" baseline="0">
                <a:solidFill>
                  <a:srgbClr val="000000"/>
                </a:solidFill>
                <a:uFillTx/>
                <a:latin typeface="Corbel Light" pitchFamily="34"/>
              </a:rPr>
              <a:t>Hard work </a:t>
            </a:r>
            <a:r>
              <a:rPr lang="en-GB" sz="1800" b="1" i="0" u="none" strike="noStrike" kern="1200" cap="none" spc="0" baseline="0">
                <a:solidFill>
                  <a:srgbClr val="000000"/>
                </a:solidFill>
                <a:uFillTx/>
                <a:latin typeface="Corbel Light" pitchFamily="34"/>
              </a:rPr>
              <a:t>oriented</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800" b="1" i="0" u="none" strike="noStrike" kern="1200" cap="none" spc="0" baseline="0">
                <a:solidFill>
                  <a:srgbClr val="000000"/>
                </a:solidFill>
                <a:uFillTx/>
                <a:latin typeface="Corbel Light" pitchFamily="34"/>
              </a:rPr>
              <a:t>Team work</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800" b="1" i="0" u="none" strike="noStrike" kern="1200" cap="none" spc="0" baseline="0">
                <a:solidFill>
                  <a:srgbClr val="000000"/>
                </a:solidFill>
                <a:uFillTx/>
                <a:latin typeface="Corbel Light" pitchFamily="34"/>
              </a:rPr>
              <a:t> Group building and team spirit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800" b="1" i="0" u="none" strike="noStrike" kern="1200" cap="none" spc="0" baseline="0">
                <a:solidFill>
                  <a:srgbClr val="000000"/>
                </a:solidFill>
                <a:uFillTx/>
                <a:latin typeface="Corbel Light" pitchFamily="34"/>
              </a:rPr>
              <a:t>Underatanding and an open and direct relationship</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800" b="1" i="0" u="none" strike="noStrike" kern="1200" cap="none" spc="0" baseline="0">
                <a:solidFill>
                  <a:srgbClr val="000000"/>
                </a:solidFill>
                <a:uFillTx/>
                <a:latin typeface="Corbel Light" pitchFamily="34"/>
              </a:rPr>
              <a:t>Working under pressure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800" b="1" i="0" u="none" strike="noStrike" kern="1200" cap="none" spc="0" baseline="0">
                <a:solidFill>
                  <a:srgbClr val="000000"/>
                </a:solidFill>
                <a:uFillTx/>
                <a:latin typeface="Corbel Light" pitchFamily="34"/>
              </a:rPr>
              <a:t>Enthusiasm</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800" b="1" i="0" u="none" strike="noStrike" kern="1200" cap="none" spc="0" baseline="0">
                <a:solidFill>
                  <a:srgbClr val="000000"/>
                </a:solidFill>
                <a:uFillTx/>
                <a:latin typeface="Corbel Light" pitchFamily="34"/>
              </a:rPr>
              <a:t>Motivation for others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800" b="1" i="0" u="none" strike="noStrike" kern="1200" cap="none" spc="0" baseline="0">
                <a:solidFill>
                  <a:srgbClr val="000000"/>
                </a:solidFill>
                <a:uFillTx/>
                <a:latin typeface="Corbel Light" pitchFamily="34"/>
              </a:rPr>
              <a:t>Engagement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800" b="1" i="0" u="none" strike="noStrike" kern="1200" cap="none" spc="0" baseline="0">
                <a:solidFill>
                  <a:srgbClr val="000000"/>
                </a:solidFill>
                <a:uFillTx/>
                <a:latin typeface="Corbel Light" pitchFamily="34"/>
              </a:rPr>
              <a:t>Patience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800" b="1" i="0" u="none" strike="noStrike" kern="0" cap="none" spc="0" baseline="0">
                <a:solidFill>
                  <a:srgbClr val="000000"/>
                </a:solidFill>
                <a:uFillTx/>
                <a:latin typeface="Corbel Light" pitchFamily="34"/>
              </a:rPr>
              <a:t>Players development as a group</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800" b="1" i="0" u="none" strike="noStrike" kern="1200" cap="none" spc="0" baseline="0">
                <a:solidFill>
                  <a:srgbClr val="000000"/>
                </a:solidFill>
                <a:uFillTx/>
                <a:latin typeface="Corbel Light" pitchFamily="34"/>
              </a:rPr>
              <a:t>Players individual developmentee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23">
    <p:bg>
      <p:bgPr>
        <a:solidFill>
          <a:srgbClr val="FBE5D6"/>
        </a:solidFill>
        <a:effectLst/>
      </p:bgPr>
    </p:bg>
    <p:spTree>
      <p:nvGrpSpPr>
        <p:cNvPr id="1" name=""/>
        <p:cNvGrpSpPr/>
        <p:nvPr/>
      </p:nvGrpSpPr>
      <p:grpSpPr>
        <a:xfrm>
          <a:off x="0" y="0"/>
          <a:ext cx="0" cy="0"/>
          <a:chOff x="0" y="0"/>
          <a:chExt cx="0" cy="0"/>
        </a:xfrm>
      </p:grpSpPr>
      <p:sp>
        <p:nvSpPr>
          <p:cNvPr id="2" name="Pravokutnik: zaobljeni kutovi 5"/>
          <p:cNvSpPr/>
          <p:nvPr/>
        </p:nvSpPr>
        <p:spPr>
          <a:xfrm>
            <a:off x="0" y="1861736"/>
            <a:ext cx="12126900" cy="48278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DAE3F3"/>
                </a:solidFill>
                <a:uFillTx/>
                <a:latin typeface="Amasis MT Pro" pitchFamily="18"/>
              </a:rPr>
              <a:t>Languages</a:t>
            </a:r>
            <a:endParaRPr lang="en-SE" sz="2400" b="1" i="0" u="none" strike="noStrike" kern="1200" cap="none" spc="0" baseline="0">
              <a:solidFill>
                <a:srgbClr val="DAE3F3"/>
              </a:solidFill>
              <a:uFillTx/>
              <a:latin typeface="Amasis MT Pro" pitchFamily="18"/>
            </a:endParaRPr>
          </a:p>
        </p:txBody>
      </p:sp>
      <p:sp>
        <p:nvSpPr>
          <p:cNvPr id="3" name="Pravokutnik 6"/>
          <p:cNvSpPr/>
          <p:nvPr/>
        </p:nvSpPr>
        <p:spPr>
          <a:xfrm>
            <a:off x="2035618" y="-62883"/>
            <a:ext cx="4378119" cy="1077218"/>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4400" b="1" i="0" u="none" strike="noStrike" kern="1200" cap="none" spc="0" baseline="0">
                <a:solidFill>
                  <a:srgbClr val="0D0D0D"/>
                </a:solidFill>
                <a:effectLst>
                  <a:outerShdw dist="22860" dir="5400000">
                    <a:srgbClr val="000000"/>
                  </a:outerShdw>
                </a:effectLst>
                <a:uFillTx/>
                <a:latin typeface="Copperplate Gothic Bold" pitchFamily="34"/>
              </a:rPr>
              <a:t>JUSUF ZUKIC</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000" b="1" i="0" u="none" strike="noStrike" kern="1200" cap="none" spc="0" baseline="0">
                <a:solidFill>
                  <a:srgbClr val="0D0D0D"/>
                </a:solidFill>
                <a:effectLst>
                  <a:outerShdw dist="22860" dir="5400000">
                    <a:srgbClr val="000000"/>
                  </a:outerShdw>
                </a:effectLst>
                <a:uFillTx/>
                <a:latin typeface="Copperplate Gothic Bold" pitchFamily="34"/>
              </a:rPr>
              <a:t>08/09/1983</a:t>
            </a:r>
            <a:endParaRPr lang="hr-HR" sz="2000" b="1" i="0" u="none" strike="noStrike" kern="1200" cap="none" spc="0" baseline="0">
              <a:solidFill>
                <a:srgbClr val="0D0D0D"/>
              </a:solidFill>
              <a:effectLst>
                <a:outerShdw dist="22860" dir="5400000">
                  <a:srgbClr val="000000"/>
                </a:outerShdw>
              </a:effectLst>
              <a:uFillTx/>
              <a:latin typeface="Copperplate Gothic Bold" pitchFamily="34"/>
            </a:endParaRPr>
          </a:p>
        </p:txBody>
      </p:sp>
      <p:pic>
        <p:nvPicPr>
          <p:cNvPr id="4" name="Slika 34">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37526" y="-90790"/>
            <a:ext cx="2085975" cy="1943100"/>
          </a:xfrm>
          <a:prstGeom prst="rect">
            <a:avLst/>
          </a:prstGeom>
          <a:noFill/>
          <a:ln cap="flat">
            <a:noFill/>
          </a:ln>
        </p:spPr>
      </p:pic>
      <p:pic>
        <p:nvPicPr>
          <p:cNvPr id="5" name="Slika 37">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573353" y="819567"/>
            <a:ext cx="1771832" cy="930209"/>
          </a:xfrm>
          <a:prstGeom prst="rect">
            <a:avLst/>
          </a:prstGeom>
          <a:noFill/>
          <a:ln cap="flat">
            <a:noFill/>
          </a:ln>
        </p:spPr>
      </p:pic>
      <p:sp>
        <p:nvSpPr>
          <p:cNvPr id="6" name="TekstniOkvir 36"/>
          <p:cNvSpPr txBox="1"/>
          <p:nvPr/>
        </p:nvSpPr>
        <p:spPr>
          <a:xfrm>
            <a:off x="2769342" y="1034149"/>
            <a:ext cx="4106661"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UEFA</a:t>
            </a:r>
            <a:r>
              <a:rPr lang="sv-SE" sz="2400" b="0" i="0" u="none" strike="noStrike" kern="1200" cap="none" spc="0" baseline="0">
                <a:solidFill>
                  <a:srgbClr val="000000"/>
                </a:solidFill>
                <a:uFillTx/>
                <a:latin typeface="Calibri"/>
              </a:rPr>
              <a:t> </a:t>
            </a:r>
            <a:r>
              <a:rPr lang="sv-SE" sz="2400" b="1" i="0" u="none" strike="noStrike" kern="1200" cap="none" spc="0" baseline="0">
                <a:solidFill>
                  <a:srgbClr val="000000"/>
                </a:solidFill>
                <a:uFillTx/>
                <a:latin typeface="Calibri"/>
              </a:rPr>
              <a:t>A</a:t>
            </a:r>
            <a:r>
              <a:rPr lang="sv-SE" sz="2400" b="0" i="0" u="none" strike="noStrike" kern="1200" cap="none" spc="0" baseline="0">
                <a:solidFill>
                  <a:srgbClr val="000000"/>
                </a:solidFill>
                <a:uFillTx/>
                <a:latin typeface="Calibri"/>
              </a:rPr>
              <a:t> </a:t>
            </a:r>
            <a:r>
              <a:rPr lang="sv-SE" sz="1800" b="1" i="0" u="none" strike="noStrike" kern="1200" cap="none" spc="0" baseline="0">
                <a:solidFill>
                  <a:srgbClr val="000000"/>
                </a:solidFill>
                <a:uFillTx/>
                <a:latin typeface="Calibri"/>
              </a:rPr>
              <a:t>L</a:t>
            </a:r>
            <a:r>
              <a:rPr lang="sv-SE" sz="1800" b="0" i="0" u="none" strike="noStrike" kern="1200" cap="none" spc="0" baseline="0">
                <a:solidFill>
                  <a:srgbClr val="000000"/>
                </a:solidFill>
                <a:uFillTx/>
                <a:latin typeface="Calibri"/>
              </a:rPr>
              <a:t>icenced </a:t>
            </a:r>
            <a:r>
              <a:rPr lang="sv-SE" sz="1800" b="1" i="0" u="none" strike="noStrike" kern="1200" cap="none" spc="0" baseline="0">
                <a:solidFill>
                  <a:srgbClr val="000000"/>
                </a:solidFill>
                <a:uFillTx/>
                <a:latin typeface="Calibri"/>
              </a:rPr>
              <a:t>f</a:t>
            </a:r>
            <a:r>
              <a:rPr lang="sv-SE" sz="1800" b="0" i="0" u="none" strike="noStrike" kern="1200" cap="none" spc="0" baseline="0">
                <a:solidFill>
                  <a:srgbClr val="000000"/>
                </a:solidFill>
                <a:uFillTx/>
                <a:latin typeface="Calibri"/>
              </a:rPr>
              <a:t>ootball </a:t>
            </a:r>
            <a:r>
              <a:rPr lang="sv-SE" sz="1800" b="1" i="0" u="none" strike="noStrike" kern="1200" cap="none" spc="0" baseline="0">
                <a:solidFill>
                  <a:srgbClr val="000000"/>
                </a:solidFill>
                <a:uFillTx/>
                <a:latin typeface="Calibri"/>
              </a:rPr>
              <a:t>c</a:t>
            </a:r>
            <a:r>
              <a:rPr lang="sv-SE" sz="1800" b="0" i="0" u="none" strike="noStrike" kern="1200" cap="none" spc="0" baseline="0">
                <a:solidFill>
                  <a:srgbClr val="000000"/>
                </a:solidFill>
                <a:uFillTx/>
                <a:latin typeface="Calibri"/>
              </a:rPr>
              <a:t>oach</a:t>
            </a:r>
            <a:endParaRPr lang="en-SE" sz="1800" b="0" i="0" u="none" strike="noStrike" kern="1200" cap="none" spc="0" baseline="0">
              <a:solidFill>
                <a:srgbClr val="000000"/>
              </a:solidFill>
              <a:uFillTx/>
              <a:latin typeface="Calibri"/>
            </a:endParaRPr>
          </a:p>
        </p:txBody>
      </p:sp>
      <p:sp>
        <p:nvSpPr>
          <p:cNvPr id="7" name="TekstniOkvir 17"/>
          <p:cNvSpPr txBox="1"/>
          <p:nvPr/>
        </p:nvSpPr>
        <p:spPr>
          <a:xfrm>
            <a:off x="7389504" y="97520"/>
            <a:ext cx="4802492" cy="138499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Email: </a:t>
            </a:r>
            <a:r>
              <a:rPr lang="sv-SE" sz="1200" b="0" i="0" u="none" strike="noStrike" kern="1200" cap="none" spc="0" baseline="0">
                <a:solidFill>
                  <a:srgbClr val="000000"/>
                </a:solidFill>
                <a:uFillTx/>
                <a:latin typeface="Calibri"/>
                <a:hlinkClick r:id="rId4"/>
              </a:rPr>
              <a:t>jusufzukic1234@gmail.com</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Tel:    </a:t>
            </a:r>
            <a:r>
              <a:rPr lang="sv-SE" sz="1200" b="0" i="0" u="none" strike="noStrike" kern="1200" cap="none" spc="0" baseline="0">
                <a:solidFill>
                  <a:srgbClr val="0070C0"/>
                </a:solidFill>
                <a:uFillTx/>
                <a:latin typeface="Calibri"/>
              </a:rPr>
              <a:t>+46720109626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Twitter: </a:t>
            </a:r>
            <a:r>
              <a:rPr lang="sv-SE" sz="1200" b="0" i="0" u="none" strike="noStrike" kern="1200" cap="none" spc="0" baseline="0">
                <a:solidFill>
                  <a:srgbClr val="000000"/>
                </a:solidFill>
                <a:uFillTx/>
                <a:latin typeface="Calibri"/>
                <a:hlinkClick r:id="rId5"/>
              </a:rPr>
              <a:t>https://twitter.com/JusufZukic?t=MYh5KFrLfAxYeuK_-l0E1A&amp;s=08</a:t>
            </a: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Calibri"/>
              </a:rPr>
              <a:t>Linkedln</a:t>
            </a:r>
            <a:r>
              <a:rPr lang="sv-SE" sz="1200" b="1" i="0" u="none" strike="noStrike" kern="1200" cap="none" spc="0" baseline="0">
                <a:solidFill>
                  <a:srgbClr val="0070C0"/>
                </a:solidFill>
                <a:uFillTx/>
                <a:latin typeface="Calibri"/>
              </a:rPr>
              <a:t>: https://www.linkedin.com/in/jusuf-zukic-4720b01a7</a:t>
            </a:r>
            <a:endParaRPr lang="en-SE" sz="1400" b="0" i="0" u="none" strike="noStrike" kern="1200" cap="none" spc="0" baseline="0">
              <a:solidFill>
                <a:srgbClr val="0070C0"/>
              </a:solidFill>
              <a:uFillTx/>
              <a:latin typeface="Calibri"/>
            </a:endParaRPr>
          </a:p>
        </p:txBody>
      </p:sp>
      <p:sp>
        <p:nvSpPr>
          <p:cNvPr id="8" name="TekstniOkvir 18"/>
          <p:cNvSpPr txBox="1"/>
          <p:nvPr/>
        </p:nvSpPr>
        <p:spPr>
          <a:xfrm>
            <a:off x="339361" y="2482157"/>
            <a:ext cx="7296345" cy="203132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1" i="0" u="none" strike="noStrike" kern="1200" cap="none" spc="0" baseline="0">
              <a:solidFill>
                <a:srgbClr val="000000"/>
              </a:solidFill>
              <a:uFillTx/>
              <a:latin typeface="Corbel Light"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v-SE" sz="1800" b="1" i="0" u="none" strike="noStrike" kern="1200" cap="none" spc="0" baseline="0">
                <a:solidFill>
                  <a:srgbClr val="000000"/>
                </a:solidFill>
                <a:uFillTx/>
                <a:latin typeface="Corbel Light" pitchFamily="34"/>
              </a:rPr>
              <a:t> English (</a:t>
            </a:r>
            <a:r>
              <a:rPr lang="en-GB" sz="1800" b="1" i="0" u="none" strike="noStrike" kern="1200" cap="none" spc="0" baseline="0">
                <a:solidFill>
                  <a:srgbClr val="000000"/>
                </a:solidFill>
                <a:uFillTx/>
                <a:latin typeface="Corbel Light" pitchFamily="34"/>
              </a:rPr>
              <a:t>very good speaking and writing)</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1" i="0" u="none" strike="noStrike" kern="0" cap="none" spc="0" baseline="0">
                <a:solidFill>
                  <a:srgbClr val="000000"/>
                </a:solidFill>
                <a:uFillTx/>
                <a:latin typeface="Corbel Light" pitchFamily="34"/>
              </a:rPr>
              <a:t> Swedish (good understanding, solid speech)</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orbel Light" pitchFamily="34"/>
              </a:rPr>
              <a:t> Bosnian (excellent speech and writing)</a:t>
            </a:r>
            <a:endParaRPr lang="sv-SE" sz="1800" b="1" i="0" u="none" strike="noStrike" kern="1200" cap="none" spc="0" baseline="0">
              <a:solidFill>
                <a:srgbClr val="000000"/>
              </a:solidFill>
              <a:uFillTx/>
              <a:latin typeface="Corbel 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1" i="0" u="none" strike="noStrike" kern="1200" cap="none" spc="0" baseline="0">
              <a:solidFill>
                <a:srgbClr val="000000"/>
              </a:solidFill>
              <a:uFillTx/>
              <a:latin typeface="Corbel Light"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p:txBody>
      </p:sp>
      <p:sp>
        <p:nvSpPr>
          <p:cNvPr id="9" name="Pravokutnik: zaobljeni kutovi 37"/>
          <p:cNvSpPr/>
          <p:nvPr/>
        </p:nvSpPr>
        <p:spPr>
          <a:xfrm>
            <a:off x="0" y="4040870"/>
            <a:ext cx="7326511" cy="45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800000"/>
          </a:solidFill>
          <a:ln w="12701" cap="flat">
            <a:solidFill>
              <a:srgbClr val="8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2298</Words>
  <Application>Microsoft Office PowerPoint</Application>
  <PresentationFormat>Widescreen</PresentationFormat>
  <Paragraphs>537</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Amasis MT Pro</vt:lpstr>
      <vt:lpstr>Amasis MT Pro Medium</vt:lpstr>
      <vt:lpstr>Arial</vt:lpstr>
      <vt:lpstr>Arial Rounded MT Bold</vt:lpstr>
      <vt:lpstr>Calibri</vt:lpstr>
      <vt:lpstr>Calibri Light</vt:lpstr>
      <vt:lpstr>Copperplate Gothic Bold</vt:lpstr>
      <vt:lpstr>Corbel Light</vt:lpstr>
      <vt:lpstr>Times New Roman</vt:lpstr>
      <vt:lpstr>Tema sustava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Jusuf Zukic</dc:creator>
  <cp:lastModifiedBy>word</cp:lastModifiedBy>
  <cp:revision>14</cp:revision>
  <dcterms:created xsi:type="dcterms:W3CDTF">2022-07-25T18:43:37Z</dcterms:created>
  <dcterms:modified xsi:type="dcterms:W3CDTF">2022-12-07T11:27:37Z</dcterms:modified>
</cp:coreProperties>
</file>